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7"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0D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1110" y="4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9FBC74E-DE5D-4408-BABF-AFC5A0ED775D}" type="datetimeFigureOut">
              <a:rPr lang="en-US" smtClean="0"/>
              <a:pPr/>
              <a:t>6/8/2016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141D98-1F9B-43A4-8A97-0D870C60BE9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FBC74E-DE5D-4408-BABF-AFC5A0ED775D}" type="datetimeFigureOut">
              <a:rPr lang="en-US" smtClean="0"/>
              <a:pPr/>
              <a:t>6/8/2016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141D98-1F9B-43A4-8A97-0D870C60BE9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FBC74E-DE5D-4408-BABF-AFC5A0ED775D}" type="datetimeFigureOut">
              <a:rPr lang="en-US" smtClean="0"/>
              <a:pPr/>
              <a:t>6/8/2016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141D98-1F9B-43A4-8A97-0D870C60BE9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FBC74E-DE5D-4408-BABF-AFC5A0ED775D}" type="datetimeFigureOut">
              <a:rPr lang="en-US" smtClean="0"/>
              <a:pPr/>
              <a:t>6/8/2016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141D98-1F9B-43A4-8A97-0D870C60BE9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9FBC74E-DE5D-4408-BABF-AFC5A0ED775D}" type="datetimeFigureOut">
              <a:rPr lang="en-US" smtClean="0"/>
              <a:pPr/>
              <a:t>6/8/2016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141D98-1F9B-43A4-8A97-0D870C60BE9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9FBC74E-DE5D-4408-BABF-AFC5A0ED775D}" type="datetimeFigureOut">
              <a:rPr lang="en-US" smtClean="0"/>
              <a:pPr/>
              <a:t>6/8/2016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141D98-1F9B-43A4-8A97-0D870C60BE9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9FBC74E-DE5D-4408-BABF-AFC5A0ED775D}" type="datetimeFigureOut">
              <a:rPr lang="en-US" smtClean="0"/>
              <a:pPr/>
              <a:t>6/8/2016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141D98-1F9B-43A4-8A97-0D870C60BE9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9FBC74E-DE5D-4408-BABF-AFC5A0ED775D}" type="datetimeFigureOut">
              <a:rPr lang="en-US" smtClean="0"/>
              <a:pPr/>
              <a:t>6/8/2016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141D98-1F9B-43A4-8A97-0D870C60BE9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FBC74E-DE5D-4408-BABF-AFC5A0ED775D}" type="datetimeFigureOut">
              <a:rPr lang="en-US" smtClean="0"/>
              <a:pPr/>
              <a:t>6/8/2016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141D98-1F9B-43A4-8A97-0D870C60BE9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FBC74E-DE5D-4408-BABF-AFC5A0ED775D}" type="datetimeFigureOut">
              <a:rPr lang="en-US" smtClean="0"/>
              <a:pPr/>
              <a:t>6/8/2016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141D98-1F9B-43A4-8A97-0D870C60BE9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FBC74E-DE5D-4408-BABF-AFC5A0ED775D}" type="datetimeFigureOut">
              <a:rPr lang="en-US" smtClean="0"/>
              <a:pPr/>
              <a:t>6/8/2016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141D98-1F9B-43A4-8A97-0D870C60BE9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FBC74E-DE5D-4408-BABF-AFC5A0ED775D}" type="datetimeFigureOut">
              <a:rPr lang="en-US" smtClean="0"/>
              <a:pPr/>
              <a:t>6/8/2016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141D98-1F9B-43A4-8A97-0D870C60BE9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915400" cy="5755422"/>
          </a:xfrm>
          <a:prstGeom prst="rect">
            <a:avLst/>
          </a:prstGeom>
        </p:spPr>
        <p:txBody>
          <a:bodyPr wrap="square">
            <a:spAutoFit/>
          </a:bodyPr>
          <a:lstStyle/>
          <a:p>
            <a:pPr algn="ctr">
              <a:defRPr/>
            </a:pPr>
            <a:endParaRPr lang="en-US" sz="2400" b="1" dirty="0" smtClean="0">
              <a:latin typeface="Times New Roman" pitchFamily="18" charset="0"/>
              <a:cs typeface="Times New Roman" pitchFamily="18" charset="0"/>
            </a:endParaRPr>
          </a:p>
          <a:p>
            <a:pPr algn="ctr">
              <a:defRPr/>
            </a:pPr>
            <a:endParaRPr lang="en-US" sz="4000" b="1" dirty="0">
              <a:latin typeface="Times New Roman" pitchFamily="18" charset="0"/>
              <a:cs typeface="Times New Roman" pitchFamily="18" charset="0"/>
            </a:endParaRPr>
          </a:p>
          <a:p>
            <a:pPr algn="ctr">
              <a:defRPr/>
            </a:pPr>
            <a:r>
              <a:rPr lang="en-US" sz="4000" b="1" dirty="0" smtClean="0">
                <a:latin typeface="Times New Roman" pitchFamily="18" charset="0"/>
                <a:cs typeface="Times New Roman" pitchFamily="18" charset="0"/>
              </a:rPr>
              <a:t>HỘI THẢO KHOA HỌC CẤP KHOA</a:t>
            </a:r>
          </a:p>
          <a:p>
            <a:pPr algn="ctr">
              <a:defRPr/>
            </a:pPr>
            <a:endParaRPr lang="en-US" sz="2400" b="1" dirty="0" smtClean="0">
              <a:latin typeface="Times New Roman" pitchFamily="18" charset="0"/>
              <a:cs typeface="Times New Roman" pitchFamily="18" charset="0"/>
            </a:endParaRPr>
          </a:p>
          <a:p>
            <a:pPr algn="ctr">
              <a:defRPr/>
            </a:pPr>
            <a:r>
              <a:rPr lang="en-US" sz="3200" b="1" dirty="0" err="1" smtClean="0">
                <a:latin typeface="Times New Roman" pitchFamily="18" charset="0"/>
                <a:cs typeface="Times New Roman" pitchFamily="18" charset="0"/>
              </a:rPr>
              <a:t>Đề</a:t>
            </a:r>
            <a:r>
              <a:rPr lang="en-US" sz="3200" b="1" dirty="0" smtClean="0">
                <a:latin typeface="Times New Roman" pitchFamily="18" charset="0"/>
                <a:cs typeface="Times New Roman" pitchFamily="18" charset="0"/>
              </a:rPr>
              <a:t> </a:t>
            </a:r>
            <a:r>
              <a:rPr lang="en-US" sz="3200" b="1" dirty="0" err="1">
                <a:latin typeface="Times New Roman" pitchFamily="18" charset="0"/>
                <a:cs typeface="Times New Roman" pitchFamily="18" charset="0"/>
              </a:rPr>
              <a:t>tài</a:t>
            </a:r>
            <a:r>
              <a:rPr lang="en-US" sz="3200" b="1" dirty="0">
                <a:latin typeface="Times New Roman" pitchFamily="18" charset="0"/>
                <a:cs typeface="Times New Roman" pitchFamily="18" charset="0"/>
              </a:rPr>
              <a:t>: </a:t>
            </a:r>
            <a:r>
              <a:rPr lang="en-US" sz="3200" b="1" dirty="0">
                <a:latin typeface="Times New Roman" panose="02020603050405020304" pitchFamily="18" charset="0"/>
                <a:ea typeface="Segoe UI Symbol" panose="020B0502040204020203" pitchFamily="34" charset="0"/>
                <a:cs typeface="Times New Roman" panose="02020603050405020304" pitchFamily="18" charset="0"/>
              </a:rPr>
              <a:t>NGHIÊN CỨU MỨC ĐỘ ÊM DỊU CỦA XE BUS DAEWOO BC212MA SỬ DỤNG TRONG TP.HỒ CHÍ MINH</a:t>
            </a:r>
            <a:endParaRPr lang="en-US" sz="3200" dirty="0">
              <a:latin typeface="Times New Roman" panose="02020603050405020304" pitchFamily="18" charset="0"/>
              <a:ea typeface="Segoe UI Symbol" panose="020B0502040204020203" pitchFamily="34" charset="0"/>
              <a:cs typeface="Times New Roman" panose="02020603050405020304" pitchFamily="18" charset="0"/>
            </a:endParaRPr>
          </a:p>
          <a:p>
            <a:pPr lvl="1">
              <a:defRPr/>
            </a:pPr>
            <a:endParaRPr lang="en-US" sz="2400" dirty="0">
              <a:latin typeface="Times New Roman" pitchFamily="18" charset="0"/>
              <a:cs typeface="Times New Roman" pitchFamily="18" charset="0"/>
            </a:endParaRPr>
          </a:p>
          <a:p>
            <a:pPr lvl="1" algn="ctr">
              <a:defRPr/>
            </a:pPr>
            <a:r>
              <a:rPr lang="en-US" sz="2800" dirty="0" err="1" smtClean="0">
                <a:solidFill>
                  <a:srgbClr val="00B0F0"/>
                </a:solidFill>
                <a:latin typeface="Times New Roman" pitchFamily="18" charset="0"/>
                <a:cs typeface="Times New Roman" pitchFamily="18" charset="0"/>
              </a:rPr>
              <a:t>Giảng</a:t>
            </a:r>
            <a:r>
              <a:rPr lang="en-US" sz="2800" dirty="0" smtClean="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viên</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thực</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hiện</a:t>
            </a:r>
            <a:r>
              <a:rPr lang="en-US" sz="2800" dirty="0">
                <a:solidFill>
                  <a:srgbClr val="00B0F0"/>
                </a:solidFill>
                <a:latin typeface="Times New Roman" pitchFamily="18" charset="0"/>
                <a:cs typeface="Times New Roman" pitchFamily="18" charset="0"/>
              </a:rPr>
              <a:t>:      </a:t>
            </a:r>
            <a:r>
              <a:rPr lang="en-US" sz="3200" b="1" dirty="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HỒ VĂN </a:t>
            </a:r>
            <a:r>
              <a:rPr lang="en-US" sz="3200" b="1" dirty="0" smtClean="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HÓA</a:t>
            </a:r>
          </a:p>
          <a:p>
            <a:pPr lvl="1">
              <a:defRPr/>
            </a:pPr>
            <a:endParaRPr lang="en-US" sz="2200" dirty="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lvl="1">
              <a:defRPr/>
            </a:pPr>
            <a:endParaRPr lang="en-US" sz="2200" dirty="0" smtClean="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lvl="1">
              <a:defRPr/>
            </a:pPr>
            <a:endParaRPr lang="en-US" sz="2200" dirty="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lvl="1" algn="ctr">
              <a:defRPr/>
            </a:pPr>
            <a:r>
              <a:rPr lang="en-US" sz="2200" dirty="0" err="1" smtClean="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Thành</a:t>
            </a:r>
            <a:r>
              <a:rPr lang="en-US" sz="2200" dirty="0" smtClean="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200" dirty="0" err="1" smtClean="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phố</a:t>
            </a:r>
            <a:r>
              <a:rPr lang="en-US" sz="2200" dirty="0" smtClean="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200" dirty="0" err="1" smtClean="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Hồ</a:t>
            </a:r>
            <a:r>
              <a:rPr lang="en-US" sz="2200" dirty="0" smtClean="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200" dirty="0" err="1" smtClean="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Chí</a:t>
            </a:r>
            <a:r>
              <a:rPr lang="en-US" sz="2200" dirty="0" smtClean="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Minh </a:t>
            </a:r>
            <a:r>
              <a:rPr lang="en-US" sz="2200" dirty="0" err="1" smtClean="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tháng</a:t>
            </a:r>
            <a:r>
              <a:rPr lang="en-US" sz="2200" dirty="0" smtClean="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1 </a:t>
            </a:r>
            <a:r>
              <a:rPr lang="en-US" sz="2200" dirty="0" err="1" smtClean="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năm</a:t>
            </a:r>
            <a:r>
              <a:rPr lang="en-US" sz="2200" dirty="0" smtClean="0">
                <a:solidFill>
                  <a:srgbClr val="5A2FF9"/>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2016</a:t>
            </a:r>
            <a:endParaRPr lang="en-US" sz="2400" dirty="0">
              <a:solidFill>
                <a:srgbClr val="5A2FF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38609" y="1969987"/>
            <a:ext cx="7428814" cy="4047352"/>
          </a:xfrm>
          <a:prstGeom prst="rect">
            <a:avLst/>
          </a:prstGeom>
        </p:spPr>
      </p:pic>
      <p:sp>
        <p:nvSpPr>
          <p:cNvPr id="3" name="Rectangle 2"/>
          <p:cNvSpPr/>
          <p:nvPr/>
        </p:nvSpPr>
        <p:spPr>
          <a:xfrm>
            <a:off x="990600" y="1143000"/>
            <a:ext cx="8118441" cy="646331"/>
          </a:xfrm>
          <a:prstGeom prst="rect">
            <a:avLst/>
          </a:prstGeom>
        </p:spPr>
        <p:txBody>
          <a:bodyPr wrap="none">
            <a:spAutoFit/>
          </a:bodyPr>
          <a:lstStyle/>
          <a:p>
            <a:pPr marL="571500" indent="-571500">
              <a:buFont typeface="Arial" panose="020B0604020202020204" pitchFamily="34" charset="0"/>
              <a:buChar char="•"/>
            </a:pPr>
            <a:r>
              <a:rPr lang="fr-FR" sz="3600" i="1" dirty="0" err="1" smtClean="0">
                <a:latin typeface="Times New Roman" panose="02020603050405020304" pitchFamily="18" charset="0"/>
                <a:cs typeface="Times New Roman" panose="02020603050405020304" pitchFamily="18" charset="0"/>
              </a:rPr>
              <a:t>Mô</a:t>
            </a:r>
            <a:r>
              <a:rPr lang="fr-FR" sz="3600" i="1" dirty="0" smtClean="0">
                <a:latin typeface="Times New Roman" panose="02020603050405020304" pitchFamily="18" charset="0"/>
                <a:cs typeface="Times New Roman" panose="02020603050405020304" pitchFamily="18" charset="0"/>
              </a:rPr>
              <a:t> </a:t>
            </a:r>
            <a:r>
              <a:rPr lang="fr-FR" sz="3600" i="1" dirty="0" err="1" smtClean="0">
                <a:latin typeface="Times New Roman" panose="02020603050405020304" pitchFamily="18" charset="0"/>
                <a:cs typeface="Times New Roman" panose="02020603050405020304" pitchFamily="18" charset="0"/>
              </a:rPr>
              <a:t>hình</a:t>
            </a:r>
            <a:r>
              <a:rPr lang="fr-FR" sz="3600" i="1" dirty="0" smtClean="0">
                <a:latin typeface="Times New Roman" panose="02020603050405020304" pitchFamily="18" charset="0"/>
                <a:cs typeface="Times New Roman" panose="02020603050405020304" pitchFamily="18" charset="0"/>
              </a:rPr>
              <a:t> dao </a:t>
            </a:r>
            <a:r>
              <a:rPr lang="fr-FR" sz="3600" i="1" dirty="0" err="1" smtClean="0">
                <a:latin typeface="Times New Roman" panose="02020603050405020304" pitchFamily="18" charset="0"/>
                <a:cs typeface="Times New Roman" panose="02020603050405020304" pitchFamily="18" charset="0"/>
              </a:rPr>
              <a:t>động</a:t>
            </a:r>
            <a:r>
              <a:rPr lang="fr-FR" sz="3600" i="1" dirty="0" smtClean="0">
                <a:latin typeface="Times New Roman" panose="02020603050405020304" pitchFamily="18" charset="0"/>
                <a:cs typeface="Times New Roman" panose="02020603050405020304" pitchFamily="18" charset="0"/>
              </a:rPr>
              <a:t> </a:t>
            </a:r>
            <a:r>
              <a:rPr lang="fr-FR" sz="3600" i="1" dirty="0" err="1" smtClean="0">
                <a:latin typeface="Times New Roman" panose="02020603050405020304" pitchFamily="18" charset="0"/>
                <a:cs typeface="Times New Roman" panose="02020603050405020304" pitchFamily="18" charset="0"/>
              </a:rPr>
              <a:t>trong</a:t>
            </a:r>
            <a:r>
              <a:rPr lang="fr-FR" sz="3600" i="1" dirty="0" smtClean="0">
                <a:latin typeface="Times New Roman" panose="02020603050405020304" pitchFamily="18" charset="0"/>
                <a:cs typeface="Times New Roman" panose="02020603050405020304" pitchFamily="18" charset="0"/>
              </a:rPr>
              <a:t> </a:t>
            </a:r>
            <a:r>
              <a:rPr lang="fr-FR" sz="3600" i="1" dirty="0" err="1" smtClean="0">
                <a:latin typeface="Times New Roman" panose="02020603050405020304" pitchFamily="18" charset="0"/>
                <a:cs typeface="Times New Roman" panose="02020603050405020304" pitchFamily="18" charset="0"/>
              </a:rPr>
              <a:t>mặt</a:t>
            </a:r>
            <a:r>
              <a:rPr lang="fr-FR" sz="3600" i="1" dirty="0" smtClean="0">
                <a:latin typeface="Times New Roman" panose="02020603050405020304" pitchFamily="18" charset="0"/>
                <a:cs typeface="Times New Roman" panose="02020603050405020304" pitchFamily="18" charset="0"/>
              </a:rPr>
              <a:t> </a:t>
            </a:r>
            <a:r>
              <a:rPr lang="fr-FR" sz="3600" i="1" dirty="0" err="1" smtClean="0">
                <a:latin typeface="Times New Roman" panose="02020603050405020304" pitchFamily="18" charset="0"/>
                <a:cs typeface="Times New Roman" panose="02020603050405020304" pitchFamily="18" charset="0"/>
              </a:rPr>
              <a:t>phẳng</a:t>
            </a:r>
            <a:r>
              <a:rPr lang="fr-FR" sz="3600" i="1" dirty="0" smtClean="0">
                <a:latin typeface="Times New Roman" panose="02020603050405020304" pitchFamily="18" charset="0"/>
                <a:cs typeface="Times New Roman" panose="02020603050405020304" pitchFamily="18" charset="0"/>
              </a:rPr>
              <a:t> </a:t>
            </a:r>
            <a:r>
              <a:rPr lang="fr-FR" sz="3600" i="1" dirty="0" err="1" smtClean="0">
                <a:latin typeface="Times New Roman" panose="02020603050405020304" pitchFamily="18" charset="0"/>
                <a:cs typeface="Times New Roman" panose="02020603050405020304" pitchFamily="18" charset="0"/>
              </a:rPr>
              <a:t>dọc</a:t>
            </a:r>
            <a:endParaRPr lang="en-US" sz="3600" b="1" dirty="0" smtClean="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 y="838200"/>
            <a:ext cx="9105900" cy="4524315"/>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571500" indent="-571500">
              <a:buFont typeface="Arial" panose="020B0604020202020204" pitchFamily="34" charset="0"/>
              <a:buChar char="•"/>
            </a:pPr>
            <a:r>
              <a:rPr lang="fr-FR" sz="3600" i="1" dirty="0" err="1">
                <a:latin typeface="Times New Roman" panose="02020603050405020304" pitchFamily="18" charset="0"/>
                <a:cs typeface="Times New Roman" panose="02020603050405020304" pitchFamily="18" charset="0"/>
              </a:rPr>
              <a:t>Mô</a:t>
            </a:r>
            <a:r>
              <a:rPr lang="fr-FR" sz="3600" i="1" dirty="0">
                <a:latin typeface="Times New Roman" panose="02020603050405020304" pitchFamily="18" charset="0"/>
                <a:cs typeface="Times New Roman" panose="02020603050405020304" pitchFamily="18" charset="0"/>
              </a:rPr>
              <a:t> </a:t>
            </a:r>
            <a:r>
              <a:rPr lang="fr-FR" sz="3600" i="1" dirty="0" err="1">
                <a:latin typeface="Times New Roman" panose="02020603050405020304" pitchFamily="18" charset="0"/>
                <a:cs typeface="Times New Roman" panose="02020603050405020304" pitchFamily="18" charset="0"/>
              </a:rPr>
              <a:t>hình</a:t>
            </a:r>
            <a:r>
              <a:rPr lang="fr-FR" sz="3600" i="1" dirty="0">
                <a:latin typeface="Times New Roman" panose="02020603050405020304" pitchFamily="18" charset="0"/>
                <a:cs typeface="Times New Roman" panose="02020603050405020304" pitchFamily="18" charset="0"/>
              </a:rPr>
              <a:t> dao </a:t>
            </a:r>
            <a:r>
              <a:rPr lang="fr-FR" sz="3600" i="1" dirty="0" err="1">
                <a:latin typeface="Times New Roman" panose="02020603050405020304" pitchFamily="18" charset="0"/>
                <a:cs typeface="Times New Roman" panose="02020603050405020304" pitchFamily="18" charset="0"/>
              </a:rPr>
              <a:t>động</a:t>
            </a:r>
            <a:r>
              <a:rPr lang="fr-FR" sz="3600" i="1" dirty="0">
                <a:latin typeface="Times New Roman" panose="02020603050405020304" pitchFamily="18" charset="0"/>
                <a:cs typeface="Times New Roman" panose="02020603050405020304" pitchFamily="18" charset="0"/>
              </a:rPr>
              <a:t> </a:t>
            </a:r>
            <a:r>
              <a:rPr lang="fr-FR" sz="3600" i="1" dirty="0" err="1">
                <a:latin typeface="Times New Roman" panose="02020603050405020304" pitchFamily="18" charset="0"/>
                <a:cs typeface="Times New Roman" panose="02020603050405020304" pitchFamily="18" charset="0"/>
              </a:rPr>
              <a:t>trong</a:t>
            </a:r>
            <a:r>
              <a:rPr lang="fr-FR" sz="3600" i="1" dirty="0">
                <a:latin typeface="Times New Roman" panose="02020603050405020304" pitchFamily="18" charset="0"/>
                <a:cs typeface="Times New Roman" panose="02020603050405020304" pitchFamily="18" charset="0"/>
              </a:rPr>
              <a:t> </a:t>
            </a:r>
            <a:r>
              <a:rPr lang="fr-FR" sz="3600" i="1" dirty="0" err="1">
                <a:latin typeface="Times New Roman" panose="02020603050405020304" pitchFamily="18" charset="0"/>
                <a:cs typeface="Times New Roman" panose="02020603050405020304" pitchFamily="18" charset="0"/>
              </a:rPr>
              <a:t>mặt</a:t>
            </a:r>
            <a:r>
              <a:rPr lang="fr-FR" sz="3600" i="1" dirty="0">
                <a:latin typeface="Times New Roman" panose="02020603050405020304" pitchFamily="18" charset="0"/>
                <a:cs typeface="Times New Roman" panose="02020603050405020304" pitchFamily="18" charset="0"/>
              </a:rPr>
              <a:t> </a:t>
            </a:r>
            <a:r>
              <a:rPr lang="fr-FR" sz="3600" i="1" dirty="0" err="1">
                <a:latin typeface="Times New Roman" panose="02020603050405020304" pitchFamily="18" charset="0"/>
                <a:cs typeface="Times New Roman" panose="02020603050405020304" pitchFamily="18" charset="0"/>
              </a:rPr>
              <a:t>phẳng</a:t>
            </a:r>
            <a:r>
              <a:rPr lang="fr-FR" sz="3600" i="1" dirty="0">
                <a:latin typeface="Times New Roman" panose="02020603050405020304" pitchFamily="18" charset="0"/>
                <a:cs typeface="Times New Roman" panose="02020603050405020304" pitchFamily="18" charset="0"/>
              </a:rPr>
              <a:t> </a:t>
            </a:r>
            <a:r>
              <a:rPr lang="fr-FR" sz="3600" i="1" dirty="0" err="1" smtClean="0">
                <a:latin typeface="Times New Roman" panose="02020603050405020304" pitchFamily="18" charset="0"/>
                <a:cs typeface="Times New Roman" panose="02020603050405020304" pitchFamily="18" charset="0"/>
              </a:rPr>
              <a:t>ngang</a:t>
            </a:r>
            <a:endParaRPr lang="fr-FR" sz="3600" i="1" dirty="0" smtClean="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endParaRPr lang="en-US" sz="3600" b="1" dirty="0" smtClean="0">
              <a:latin typeface="Times New Roman" panose="02020603050405020304" pitchFamily="18" charset="0"/>
              <a:cs typeface="Times New Roman" panose="02020603050405020304" pitchFamily="18" charset="0"/>
            </a:endParaRPr>
          </a:p>
          <a:p>
            <a:r>
              <a:rPr lang="fr-FR" sz="3600" i="1" dirty="0">
                <a:latin typeface="Times New Roman" panose="02020603050405020304" pitchFamily="18" charset="0"/>
                <a:cs typeface="Times New Roman" panose="02020603050405020304" pitchFamily="18" charset="0"/>
              </a:rPr>
              <a:t> </a:t>
            </a:r>
            <a:endParaRPr lang="fr-FR" sz="3600" i="1" dirty="0" smtClean="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endParaRPr lang="fr-FR" sz="3600" i="1" dirty="0" smtClean="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endParaRPr lang="fr-FR" sz="3600" i="1" dirty="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endParaRPr lang="fr-FR" sz="3600" i="1" dirty="0" smtClean="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endParaRPr lang="fr-FR" sz="3600" i="1" dirty="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endParaRPr lang="fr-FR" sz="3600" i="1" dirty="0" smtClean="0">
              <a:latin typeface="Times New Roman" panose="02020603050405020304" pitchFamily="18" charset="0"/>
              <a:cs typeface="Times New Roman" panose="02020603050405020304" pitchFamily="18" charset="0"/>
            </a:endParaRPr>
          </a:p>
        </p:txBody>
      </p:sp>
      <p:pic>
        <p:nvPicPr>
          <p:cNvPr id="3" name="Picture 2"/>
          <p:cNvPicPr/>
          <p:nvPr/>
        </p:nvPicPr>
        <p:blipFill>
          <a:blip r:embed="rId2">
            <a:extLst>
              <a:ext uri="{28A0092B-C50C-407E-A947-70E740481C1C}">
                <a14:useLocalDpi xmlns:a14="http://schemas.microsoft.com/office/drawing/2010/main" val="0"/>
              </a:ext>
            </a:extLst>
          </a:blip>
          <a:srcRect/>
          <a:stretch>
            <a:fillRect/>
          </a:stretch>
        </p:blipFill>
        <p:spPr bwMode="auto">
          <a:xfrm>
            <a:off x="676060" y="2002041"/>
            <a:ext cx="7602701" cy="4178073"/>
          </a:xfrm>
          <a:prstGeom prst="rect">
            <a:avLst/>
          </a:prstGeom>
          <a:noFill/>
          <a:ln w="9525">
            <a:noFill/>
            <a:miter lim="800000"/>
            <a:headEnd/>
            <a:tailEnd/>
          </a:ln>
          <a:scene3d>
            <a:camera prst="orthographicFront"/>
            <a:lightRig rig="threePt" dir="t"/>
          </a:scene3d>
          <a:sp3d>
            <a:bevelB w="165100" prst="coolSlant"/>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ircle(in)">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p:cNvSpPr txBox="1">
            <a:spLocks/>
          </p:cNvSpPr>
          <p:nvPr/>
        </p:nvSpPr>
        <p:spPr>
          <a:xfrm>
            <a:off x="1099331" y="305919"/>
            <a:ext cx="8120724" cy="523220"/>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smtClean="0">
                <a:ln>
                  <a:noFill/>
                </a:ln>
                <a:solidFill>
                  <a:srgbClr val="1106EC"/>
                </a:solidFill>
                <a:effectLst/>
                <a:uLnTx/>
                <a:uFillTx/>
                <a:latin typeface="Times New Roman" panose="02020603050405020304" pitchFamily="18" charset="0"/>
                <a:ea typeface="+mn-ea"/>
                <a:cs typeface="Times New Roman" panose="02020603050405020304" pitchFamily="18" charset="0"/>
              </a:rPr>
              <a:t>CH</a:t>
            </a:r>
            <a:r>
              <a:rPr kumimoji="0" lang="vi-VN" sz="2800" b="1" i="0" u="none" strike="noStrike" kern="1200" cap="none" spc="0" normalizeH="0" baseline="0" noProof="0" smtClean="0">
                <a:ln>
                  <a:noFill/>
                </a:ln>
                <a:solidFill>
                  <a:srgbClr val="1106EC"/>
                </a:solidFill>
                <a:effectLst/>
                <a:uLnTx/>
                <a:uFillTx/>
                <a:latin typeface="Times New Roman" panose="02020603050405020304" pitchFamily="18" charset="0"/>
                <a:ea typeface="+mn-ea"/>
                <a:cs typeface="Times New Roman" panose="02020603050405020304" pitchFamily="18" charset="0"/>
              </a:rPr>
              <a:t>ƯƠNG </a:t>
            </a:r>
            <a:r>
              <a:rPr kumimoji="0" lang="en-US" sz="2800" b="1" i="0" u="none" strike="noStrike" kern="1200" cap="none" spc="0" normalizeH="0" baseline="0" noProof="0" smtClean="0">
                <a:ln>
                  <a:noFill/>
                </a:ln>
                <a:solidFill>
                  <a:srgbClr val="1106EC"/>
                </a:solidFill>
                <a:effectLst/>
                <a:uLnTx/>
                <a:uFillTx/>
                <a:latin typeface="Times New Roman" panose="02020603050405020304" pitchFamily="18" charset="0"/>
                <a:ea typeface="+mn-ea"/>
                <a:cs typeface="Times New Roman" panose="02020603050405020304" pitchFamily="18" charset="0"/>
              </a:rPr>
              <a:t>5 </a:t>
            </a:r>
            <a:r>
              <a:rPr kumimoji="0" lang="vi-VN" sz="2800" b="1" i="0" u="none" strike="noStrike" kern="1200" cap="none" spc="0" normalizeH="0" baseline="0" noProof="0" smtClean="0">
                <a:ln>
                  <a:noFill/>
                </a:ln>
                <a:solidFill>
                  <a:srgbClr val="1106EC"/>
                </a:solidFill>
                <a:effectLst/>
                <a:uLnTx/>
                <a:uFillTx/>
                <a:latin typeface="Times New Roman" panose="02020603050405020304" pitchFamily="18" charset="0"/>
                <a:ea typeface="+mn-ea"/>
                <a:cs typeface="Times New Roman" panose="02020603050405020304" pitchFamily="18" charset="0"/>
              </a:rPr>
              <a:t>:</a:t>
            </a:r>
            <a:r>
              <a:rPr kumimoji="0" lang="en-US" sz="2800" b="1" i="0" u="none" strike="noStrike" kern="1200" cap="none" spc="0" normalizeH="0" baseline="0" noProof="0" smtClean="0">
                <a:ln>
                  <a:noFill/>
                </a:ln>
                <a:solidFill>
                  <a:srgbClr val="1106EC"/>
                </a:solidFill>
                <a:effectLst/>
                <a:uLnTx/>
                <a:uFillTx/>
                <a:latin typeface="Times New Roman" panose="02020603050405020304" pitchFamily="18" charset="0"/>
                <a:ea typeface="+mn-ea"/>
                <a:cs typeface="Times New Roman" panose="02020603050405020304" pitchFamily="18" charset="0"/>
              </a:rPr>
              <a:t> CƠ SỞ LÝ THUYẾT DAO ĐỘNG</a:t>
            </a:r>
            <a:endParaRPr kumimoji="0" lang="en-US" sz="2800" b="0" i="0" u="none" strike="noStrike" kern="1200" cap="none" spc="0" normalizeH="0" baseline="0" noProof="0" dirty="0">
              <a:ln>
                <a:noFill/>
              </a:ln>
              <a:solidFill>
                <a:srgbClr val="1106EC"/>
              </a:solidFill>
              <a:effectLst/>
              <a:uLnTx/>
              <a:uFillTx/>
              <a:latin typeface="Times New Roman" panose="02020603050405020304" pitchFamily="18" charset="0"/>
              <a:ea typeface="+mn-ea"/>
              <a:cs typeface="Times New Roman" panose="02020603050405020304" pitchFamily="18" charset="0"/>
            </a:endParaRPr>
          </a:p>
        </p:txBody>
      </p:sp>
      <p:sp>
        <p:nvSpPr>
          <p:cNvPr id="3" name="Rectangle 2"/>
          <p:cNvSpPr/>
          <p:nvPr/>
        </p:nvSpPr>
        <p:spPr>
          <a:xfrm>
            <a:off x="38100" y="1331810"/>
            <a:ext cx="9067799" cy="4524315"/>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3600" b="1" dirty="0" smtClean="0">
                <a:latin typeface="Times New Roman" panose="02020603050405020304" pitchFamily="18" charset="0"/>
                <a:cs typeface="Times New Roman" panose="02020603050405020304" pitchFamily="18" charset="0"/>
              </a:rPr>
              <a:t>5.1. DAO ĐỘNG Ô TÔ TRONG MẶT PHẲNG DỌC</a:t>
            </a:r>
          </a:p>
          <a:p>
            <a:endParaRPr lang="en-US" sz="3600" b="1" dirty="0" smtClean="0">
              <a:latin typeface="Times New Roman" panose="02020603050405020304" pitchFamily="18" charset="0"/>
              <a:cs typeface="Times New Roman" panose="02020603050405020304" pitchFamily="18" charset="0"/>
            </a:endParaRPr>
          </a:p>
          <a:p>
            <a:pPr marL="571500" indent="-571500">
              <a:buFont typeface="Wingdings" panose="05000000000000000000" pitchFamily="2" charset="2"/>
              <a:buChar char="v"/>
            </a:pPr>
            <a:r>
              <a:rPr lang="en-US" sz="3600" b="1" dirty="0" err="1" smtClean="0">
                <a:latin typeface="Times New Roman" panose="02020603050405020304" pitchFamily="18" charset="0"/>
                <a:cs typeface="Times New Roman" panose="02020603050405020304" pitchFamily="18" charset="0"/>
              </a:rPr>
              <a:t>Hàm</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kích</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động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từ</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mặt</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đường</a:t>
            </a:r>
            <a:endParaRPr lang="en-US" sz="3600" b="1" dirty="0" smtClean="0">
              <a:latin typeface="Times New Roman" panose="02020603050405020304" pitchFamily="18" charset="0"/>
              <a:cs typeface="Times New Roman" panose="02020603050405020304" pitchFamily="18" charset="0"/>
            </a:endParaRPr>
          </a:p>
          <a:p>
            <a:pPr marL="571500" indent="-571500">
              <a:buFont typeface="Wingdings" panose="05000000000000000000" pitchFamily="2" charset="2"/>
              <a:buChar char="v"/>
            </a:pPr>
            <a:r>
              <a:rPr lang="en-US" sz="3600" b="1" dirty="0" err="1" smtClean="0">
                <a:latin typeface="Times New Roman" panose="02020603050405020304" pitchFamily="18" charset="0"/>
                <a:cs typeface="Times New Roman" panose="02020603050405020304" pitchFamily="18" charset="0"/>
              </a:rPr>
              <a:t>Phương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trình</a:t>
            </a:r>
            <a:r>
              <a:rPr lang="en-US" sz="3600" b="1" dirty="0" smtClean="0">
                <a:latin typeface="Times New Roman" panose="02020603050405020304" pitchFamily="18" charset="0"/>
                <a:cs typeface="Times New Roman" panose="02020603050405020304" pitchFamily="18" charset="0"/>
              </a:rPr>
              <a:t> vi </a:t>
            </a:r>
            <a:r>
              <a:rPr lang="en-US" sz="3600" b="1" dirty="0" err="1" smtClean="0">
                <a:latin typeface="Times New Roman" panose="02020603050405020304" pitchFamily="18" charset="0"/>
                <a:cs typeface="Times New Roman" panose="02020603050405020304" pitchFamily="18" charset="0"/>
              </a:rPr>
              <a:t>phân</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tổng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quát</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của</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hệ</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dao</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động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trong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mặt</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phẳng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dọc</a:t>
            </a:r>
            <a:endParaRPr lang="en-US" sz="3600" b="1" dirty="0" smtClean="0">
              <a:latin typeface="Times New Roman" panose="02020603050405020304" pitchFamily="18" charset="0"/>
              <a:cs typeface="Times New Roman" panose="02020603050405020304" pitchFamily="18" charset="0"/>
            </a:endParaRPr>
          </a:p>
          <a:p>
            <a:pPr marL="571500" indent="-571500">
              <a:buFont typeface="Wingdings" panose="05000000000000000000" pitchFamily="2" charset="2"/>
              <a:buChar char="v"/>
            </a:pPr>
            <a:r>
              <a:rPr lang="en-US" sz="3600" b="1" dirty="0" smtClean="0">
                <a:latin typeface="Times New Roman" panose="02020603050405020304" pitchFamily="18" charset="0"/>
                <a:cs typeface="Times New Roman" panose="02020603050405020304" pitchFamily="18" charset="0"/>
              </a:rPr>
              <a:t>Dao </a:t>
            </a:r>
            <a:r>
              <a:rPr lang="en-US" sz="3600" b="1" dirty="0" err="1" smtClean="0">
                <a:latin typeface="Times New Roman" panose="02020603050405020304" pitchFamily="18" charset="0"/>
                <a:cs typeface="Times New Roman" panose="02020603050405020304" pitchFamily="18" charset="0"/>
              </a:rPr>
              <a:t>động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tự</a:t>
            </a:r>
            <a:r>
              <a:rPr lang="en-US" sz="3600" b="1" dirty="0" smtClean="0">
                <a:latin typeface="Times New Roman" panose="02020603050405020304" pitchFamily="18" charset="0"/>
                <a:cs typeface="Times New Roman" panose="02020603050405020304" pitchFamily="18" charset="0"/>
              </a:rPr>
              <a:t> do q(t) = 0</a:t>
            </a:r>
          </a:p>
          <a:p>
            <a:pPr marL="571500" indent="-571500">
              <a:buFont typeface="Wingdings" panose="05000000000000000000" pitchFamily="2" charset="2"/>
              <a:buChar char="v"/>
            </a:pPr>
            <a:r>
              <a:rPr lang="en-US" sz="3600" b="1" dirty="0" smtClean="0">
                <a:latin typeface="Times New Roman" panose="02020603050405020304" pitchFamily="18" charset="0"/>
                <a:cs typeface="Times New Roman" panose="02020603050405020304" pitchFamily="18" charset="0"/>
              </a:rPr>
              <a:t>Dao </a:t>
            </a:r>
            <a:r>
              <a:rPr lang="en-US" sz="3600" b="1" dirty="0" err="1" smtClean="0">
                <a:latin typeface="Times New Roman" panose="02020603050405020304" pitchFamily="18" charset="0"/>
                <a:cs typeface="Times New Roman" panose="02020603050405020304" pitchFamily="18" charset="0"/>
              </a:rPr>
              <a:t>động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cưỡng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bức</a:t>
            </a:r>
            <a:r>
              <a:rPr lang="en-US" sz="3600" b="1" dirty="0" smtClean="0">
                <a:latin typeface="Times New Roman" panose="02020603050405020304" pitchFamily="18" charset="0"/>
                <a:cs typeface="Times New Roman" panose="02020603050405020304" pitchFamily="18" charset="0"/>
              </a:rPr>
              <a:t> q(t) </a:t>
            </a:r>
            <a:r>
              <a:rPr lang="en-US" sz="3600" b="1" dirty="0" smtClean="0">
                <a:latin typeface="Times New Roman" panose="02020603050405020304" pitchFamily="18" charset="0"/>
                <a:cs typeface="Times New Roman" panose="02020603050405020304" pitchFamily="18" charset="0"/>
                <a:sym typeface="Symbol" panose="05050102010706020507" pitchFamily="18" charset="2"/>
              </a:rPr>
              <a:t> 0</a:t>
            </a:r>
            <a:endParaRPr lang="en-US" sz="3600"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 y="1331810"/>
            <a:ext cx="9067799" cy="4524315"/>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3600" b="1" dirty="0" smtClean="0">
                <a:latin typeface="Times New Roman" panose="02020603050405020304" pitchFamily="18" charset="0"/>
                <a:cs typeface="Times New Roman" panose="02020603050405020304" pitchFamily="18" charset="0"/>
              </a:rPr>
              <a:t>5.2. DAO ĐỘNG Ô TÔ TRONG MẶT PHẲNG NGANG</a:t>
            </a:r>
          </a:p>
          <a:p>
            <a:endParaRPr lang="en-US" sz="3600" b="1" dirty="0" smtClean="0">
              <a:latin typeface="Times New Roman" panose="02020603050405020304" pitchFamily="18" charset="0"/>
              <a:cs typeface="Times New Roman" panose="02020603050405020304" pitchFamily="18" charset="0"/>
            </a:endParaRPr>
          </a:p>
          <a:p>
            <a:pPr marL="571500" indent="-571500">
              <a:buFont typeface="Wingdings" panose="05000000000000000000" pitchFamily="2" charset="2"/>
              <a:buChar char="v"/>
            </a:pPr>
            <a:r>
              <a:rPr lang="en-US" sz="3600" b="1" dirty="0" err="1" smtClean="0">
                <a:latin typeface="Times New Roman" panose="02020603050405020304" pitchFamily="18" charset="0"/>
                <a:cs typeface="Times New Roman" panose="02020603050405020304" pitchFamily="18" charset="0"/>
              </a:rPr>
              <a:t>Hàm</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kích</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động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từ</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mặt</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đường</a:t>
            </a:r>
            <a:endParaRPr lang="en-US" sz="3600" b="1" dirty="0" smtClean="0">
              <a:latin typeface="Times New Roman" panose="02020603050405020304" pitchFamily="18" charset="0"/>
              <a:cs typeface="Times New Roman" panose="02020603050405020304" pitchFamily="18" charset="0"/>
            </a:endParaRPr>
          </a:p>
          <a:p>
            <a:pPr marL="571500" indent="-571500">
              <a:buFont typeface="Wingdings" panose="05000000000000000000" pitchFamily="2" charset="2"/>
              <a:buChar char="v"/>
            </a:pPr>
            <a:r>
              <a:rPr lang="en-US" sz="3600" b="1" dirty="0" err="1" smtClean="0">
                <a:latin typeface="Times New Roman" panose="02020603050405020304" pitchFamily="18" charset="0"/>
                <a:cs typeface="Times New Roman" panose="02020603050405020304" pitchFamily="18" charset="0"/>
              </a:rPr>
              <a:t>Phương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trình</a:t>
            </a:r>
            <a:r>
              <a:rPr lang="en-US" sz="3600" b="1" dirty="0" smtClean="0">
                <a:latin typeface="Times New Roman" panose="02020603050405020304" pitchFamily="18" charset="0"/>
                <a:cs typeface="Times New Roman" panose="02020603050405020304" pitchFamily="18" charset="0"/>
              </a:rPr>
              <a:t> vi </a:t>
            </a:r>
            <a:r>
              <a:rPr lang="en-US" sz="3600" b="1" dirty="0" err="1" smtClean="0">
                <a:latin typeface="Times New Roman" panose="02020603050405020304" pitchFamily="18" charset="0"/>
                <a:cs typeface="Times New Roman" panose="02020603050405020304" pitchFamily="18" charset="0"/>
              </a:rPr>
              <a:t>phân</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tổng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quát</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của</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hệ</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dao</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động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trong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mặt</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phẳng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ngang</a:t>
            </a:r>
            <a:endParaRPr lang="en-US" sz="3600" b="1" dirty="0" smtClean="0">
              <a:latin typeface="Times New Roman" panose="02020603050405020304" pitchFamily="18" charset="0"/>
              <a:cs typeface="Times New Roman" panose="02020603050405020304" pitchFamily="18" charset="0"/>
            </a:endParaRPr>
          </a:p>
          <a:p>
            <a:pPr marL="571500" indent="-571500">
              <a:buFont typeface="Wingdings" panose="05000000000000000000" pitchFamily="2" charset="2"/>
              <a:buChar char="v"/>
            </a:pPr>
            <a:r>
              <a:rPr lang="en-US" sz="3600" b="1" dirty="0" smtClean="0">
                <a:latin typeface="Times New Roman" panose="02020603050405020304" pitchFamily="18" charset="0"/>
                <a:cs typeface="Times New Roman" panose="02020603050405020304" pitchFamily="18" charset="0"/>
              </a:rPr>
              <a:t>Dao </a:t>
            </a:r>
            <a:r>
              <a:rPr lang="en-US" sz="3600" b="1" dirty="0" err="1" smtClean="0">
                <a:latin typeface="Times New Roman" panose="02020603050405020304" pitchFamily="18" charset="0"/>
                <a:cs typeface="Times New Roman" panose="02020603050405020304" pitchFamily="18" charset="0"/>
              </a:rPr>
              <a:t>động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tự</a:t>
            </a:r>
            <a:r>
              <a:rPr lang="en-US" sz="3600" b="1" dirty="0" smtClean="0">
                <a:latin typeface="Times New Roman" panose="02020603050405020304" pitchFamily="18" charset="0"/>
                <a:cs typeface="Times New Roman" panose="02020603050405020304" pitchFamily="18" charset="0"/>
              </a:rPr>
              <a:t> do q(t) = 0</a:t>
            </a:r>
          </a:p>
          <a:p>
            <a:pPr marL="571500" indent="-571500">
              <a:buFont typeface="Wingdings" panose="05000000000000000000" pitchFamily="2" charset="2"/>
              <a:buChar char="v"/>
            </a:pPr>
            <a:r>
              <a:rPr lang="en-US" sz="3600" b="1" dirty="0" smtClean="0">
                <a:latin typeface="Times New Roman" panose="02020603050405020304" pitchFamily="18" charset="0"/>
                <a:cs typeface="Times New Roman" panose="02020603050405020304" pitchFamily="18" charset="0"/>
              </a:rPr>
              <a:t>Dao </a:t>
            </a:r>
            <a:r>
              <a:rPr lang="en-US" sz="3600" b="1" dirty="0" err="1" smtClean="0">
                <a:latin typeface="Times New Roman" panose="02020603050405020304" pitchFamily="18" charset="0"/>
                <a:cs typeface="Times New Roman" panose="02020603050405020304" pitchFamily="18" charset="0"/>
              </a:rPr>
              <a:t>động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cưỡng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bức</a:t>
            </a:r>
            <a:r>
              <a:rPr lang="en-US" sz="3600" b="1" dirty="0" smtClean="0">
                <a:latin typeface="Times New Roman" panose="02020603050405020304" pitchFamily="18" charset="0"/>
                <a:cs typeface="Times New Roman" panose="02020603050405020304" pitchFamily="18" charset="0"/>
              </a:rPr>
              <a:t> q(t) </a:t>
            </a:r>
            <a:r>
              <a:rPr lang="en-US" sz="3600" b="1" dirty="0" smtClean="0">
                <a:latin typeface="Times New Roman" panose="02020603050405020304" pitchFamily="18" charset="0"/>
                <a:cs typeface="Times New Roman" panose="02020603050405020304" pitchFamily="18" charset="0"/>
                <a:sym typeface="Symbol" panose="05050102010706020507" pitchFamily="18" charset="2"/>
              </a:rPr>
              <a:t> 0</a:t>
            </a:r>
            <a:endParaRPr lang="en-US" sz="3600"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fade">
                                      <p:cBhvr>
                                        <p:cTn id="21" dur="1000"/>
                                        <p:tgtEl>
                                          <p:spTgt spid="2">
                                            <p:txEl>
                                              <p:pRg st="3" end="3"/>
                                            </p:txEl>
                                          </p:spTgt>
                                        </p:tgtEl>
                                      </p:cBhvr>
                                    </p:animEffect>
                                    <p:anim calcmode="lin" valueType="num">
                                      <p:cBhvr>
                                        <p:cTn id="22"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Effect transition="in" filter="fade">
                                      <p:cBhvr>
                                        <p:cTn id="28" dur="1000"/>
                                        <p:tgtEl>
                                          <p:spTgt spid="2">
                                            <p:txEl>
                                              <p:pRg st="4" end="4"/>
                                            </p:txEl>
                                          </p:spTgt>
                                        </p:tgtEl>
                                      </p:cBhvr>
                                    </p:animEffect>
                                    <p:anim calcmode="lin" valueType="num">
                                      <p:cBhvr>
                                        <p:cTn id="29"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5" end="5"/>
                                            </p:txEl>
                                          </p:spTgt>
                                        </p:tgtEl>
                                        <p:attrNameLst>
                                          <p:attrName>style.visibility</p:attrName>
                                        </p:attrNameLst>
                                      </p:cBhvr>
                                      <p:to>
                                        <p:strVal val="visible"/>
                                      </p:to>
                                    </p:set>
                                    <p:animEffect transition="in" filter="fade">
                                      <p:cBhvr>
                                        <p:cTn id="35" dur="1000"/>
                                        <p:tgtEl>
                                          <p:spTgt spid="2">
                                            <p:txEl>
                                              <p:pRg st="5" end="5"/>
                                            </p:txEl>
                                          </p:spTgt>
                                        </p:tgtEl>
                                      </p:cBhvr>
                                    </p:animEffect>
                                    <p:anim calcmode="lin" valueType="num">
                                      <p:cBhvr>
                                        <p:cTn id="36"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8"/>
          <p:cNvSpPr txBox="1">
            <a:spLocks/>
          </p:cNvSpPr>
          <p:nvPr/>
        </p:nvSpPr>
        <p:spPr>
          <a:xfrm>
            <a:off x="1447800" y="28921"/>
            <a:ext cx="7467600" cy="1200329"/>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3600" b="1" i="0" u="none" strike="noStrike" kern="1200" cap="none" spc="0" normalizeH="0" baseline="0" noProof="0" dirty="0" smtClean="0">
                <a:ln>
                  <a:noFill/>
                </a:ln>
                <a:solidFill>
                  <a:srgbClr val="1106EC"/>
                </a:solidFill>
                <a:effectLst/>
                <a:uLnTx/>
                <a:uFillTx/>
                <a:latin typeface="Times New Roman" panose="02020603050405020304" pitchFamily="18" charset="0"/>
                <a:ea typeface="+mn-ea"/>
                <a:cs typeface="Times New Roman" panose="02020603050405020304" pitchFamily="18" charset="0"/>
              </a:rPr>
              <a:t>CH</a:t>
            </a:r>
            <a:r>
              <a:rPr kumimoji="0" lang="vi-VN" sz="3600" b="1" i="0" u="none" strike="noStrike" kern="1200" cap="none" spc="0" normalizeH="0" baseline="0" noProof="0" dirty="0" smtClean="0">
                <a:ln>
                  <a:noFill/>
                </a:ln>
                <a:solidFill>
                  <a:srgbClr val="1106EC"/>
                </a:solidFill>
                <a:effectLst/>
                <a:uLnTx/>
                <a:uFillTx/>
                <a:latin typeface="Times New Roman" panose="02020603050405020304" pitchFamily="18" charset="0"/>
                <a:ea typeface="+mn-ea"/>
                <a:cs typeface="Times New Roman" panose="02020603050405020304" pitchFamily="18" charset="0"/>
              </a:rPr>
              <a:t>ƯƠNG</a:t>
            </a:r>
            <a:r>
              <a:rPr kumimoji="0" lang="fr-FR" sz="3600" b="1" i="0" u="none" strike="noStrike" kern="1200" cap="none" spc="0" normalizeH="0" baseline="0" noProof="0" dirty="0" smtClean="0">
                <a:ln>
                  <a:noFill/>
                </a:ln>
                <a:solidFill>
                  <a:srgbClr val="1106EC"/>
                </a:solidFill>
                <a:effectLst/>
                <a:uLnTx/>
                <a:uFillTx/>
                <a:latin typeface="Times New Roman" panose="02020603050405020304" pitchFamily="18" charset="0"/>
                <a:ea typeface="+mn-ea"/>
                <a:cs typeface="Times New Roman" panose="02020603050405020304" pitchFamily="18" charset="0"/>
              </a:rPr>
              <a:t> 6 </a:t>
            </a:r>
            <a:r>
              <a:rPr kumimoji="0" lang="vi-VN" sz="3600" b="1" i="0" u="none" strike="noStrike" kern="1200" cap="none" spc="0" normalizeH="0" baseline="0" noProof="0" dirty="0" smtClean="0">
                <a:ln>
                  <a:noFill/>
                </a:ln>
                <a:solidFill>
                  <a:srgbClr val="1106EC"/>
                </a:solidFill>
                <a:effectLst/>
                <a:uLnTx/>
                <a:uFillTx/>
                <a:latin typeface="Times New Roman" panose="02020603050405020304" pitchFamily="18" charset="0"/>
                <a:ea typeface="+mn-ea"/>
                <a:cs typeface="Times New Roman" panose="02020603050405020304" pitchFamily="18" charset="0"/>
              </a:rPr>
              <a:t>:</a:t>
            </a:r>
            <a:r>
              <a:rPr kumimoji="0" lang="en-US" sz="3600" b="1" i="0" u="none" strike="noStrike" kern="1200" cap="none" spc="0" normalizeH="0" baseline="0" noProof="0" dirty="0" smtClean="0">
                <a:ln>
                  <a:noFill/>
                </a:ln>
                <a:solidFill>
                  <a:srgbClr val="1106EC"/>
                </a:solidFill>
                <a:effectLst/>
                <a:uLnTx/>
                <a:uFillTx/>
                <a:latin typeface="Times New Roman" panose="02020603050405020304" pitchFamily="18" charset="0"/>
                <a:ea typeface="+mn-ea"/>
                <a:cs typeface="Times New Roman" panose="02020603050405020304" pitchFamily="18" charset="0"/>
              </a:rPr>
              <a:t> </a:t>
            </a:r>
            <a:r>
              <a:rPr kumimoji="0" lang="fr-FR" sz="3600" b="1" i="0" u="none" strike="noStrike" kern="1200" cap="none" spc="0" normalizeH="0" baseline="0" noProof="0" dirty="0" smtClean="0">
                <a:ln>
                  <a:noFill/>
                </a:ln>
                <a:solidFill>
                  <a:srgbClr val="1106EC"/>
                </a:solidFill>
                <a:effectLst/>
                <a:uLnTx/>
                <a:uFillTx/>
                <a:latin typeface="Times New Roman" panose="02020603050405020304" pitchFamily="18" charset="0"/>
                <a:ea typeface="+mn-ea"/>
                <a:cs typeface="Times New Roman" panose="02020603050405020304" pitchFamily="18" charset="0"/>
              </a:rPr>
              <a:t>GIẢI HỆ PHƯƠNG TRÌNH DAO ĐỘNG</a:t>
            </a:r>
            <a:endParaRPr kumimoji="0" lang="en-US" sz="3600" b="0" i="0" u="none" strike="noStrike" kern="1200" cap="none" spc="0" normalizeH="0" baseline="0" noProof="0" dirty="0">
              <a:ln>
                <a:noFill/>
              </a:ln>
              <a:solidFill>
                <a:srgbClr val="1106EC"/>
              </a:solidFill>
              <a:effectLst/>
              <a:uLnTx/>
              <a:uFillTx/>
              <a:latin typeface="Times New Roman" panose="02020603050405020304" pitchFamily="18" charset="0"/>
              <a:ea typeface="+mn-ea"/>
              <a:cs typeface="Times New Roman" panose="02020603050405020304" pitchFamily="18" charset="0"/>
            </a:endParaRPr>
          </a:p>
        </p:txBody>
      </p:sp>
      <p:sp>
        <p:nvSpPr>
          <p:cNvPr id="3" name="Rectangle 2"/>
          <p:cNvSpPr/>
          <p:nvPr/>
        </p:nvSpPr>
        <p:spPr>
          <a:xfrm>
            <a:off x="353368" y="1175479"/>
            <a:ext cx="9033163" cy="5801588"/>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nSpc>
                <a:spcPct val="150000"/>
              </a:lnSpc>
              <a:spcAft>
                <a:spcPts val="0"/>
              </a:spcAft>
            </a:pPr>
            <a:r>
              <a:rPr lang="fr-FR" b="1" dirty="0">
                <a:latin typeface="Times New Roman" panose="02020603050405020304" pitchFamily="18" charset="0"/>
                <a:ea typeface="Times New Roman" panose="02020603050405020304" pitchFamily="18" charset="0"/>
                <a:cs typeface="Times New Roman" panose="02020603050405020304" pitchFamily="18" charset="0"/>
              </a:rPr>
              <a:t>6.1.  GIẢI HỆ PHƯƠNG TRÌNH BẰNG MATLAB </a:t>
            </a:r>
            <a:r>
              <a:rPr lang="fr-FR" b="1" dirty="0" smtClean="0">
                <a:latin typeface="Times New Roman" panose="02020603050405020304" pitchFamily="18" charset="0"/>
                <a:ea typeface="Times New Roman" panose="02020603050405020304" pitchFamily="18" charset="0"/>
                <a:cs typeface="Times New Roman" panose="02020603050405020304" pitchFamily="18" charset="0"/>
              </a:rPr>
              <a:t>:</a:t>
            </a:r>
          </a:p>
          <a:p>
            <a:pPr marL="285750" lvl="2" indent="-285750">
              <a:lnSpc>
                <a:spcPct val="150000"/>
              </a:lnSpc>
              <a:spcAft>
                <a:spcPts val="0"/>
              </a:spcAft>
              <a:buFont typeface="Wingdings" panose="05000000000000000000" pitchFamily="2" charset="2"/>
              <a:buChar char="v"/>
            </a:pPr>
            <a:r>
              <a:rPr lang="pl-PL" sz="2200" b="1" dirty="0" smtClean="0">
                <a:latin typeface="Times New Roman" panose="02020603050405020304" pitchFamily="18" charset="0"/>
                <a:cs typeface="Times New Roman" panose="02020603050405020304" pitchFamily="18" charset="0"/>
              </a:rPr>
              <a:t>Hệ dao động ôtô trong mặt phẳng dọc :</a:t>
            </a:r>
            <a:endParaRPr lang="en-US" sz="2200" dirty="0" smtClean="0">
              <a:latin typeface="Times New Roman" panose="02020603050405020304" pitchFamily="18" charset="0"/>
              <a:cs typeface="Times New Roman" panose="02020603050405020304" pitchFamily="18" charset="0"/>
            </a:endParaRPr>
          </a:p>
          <a:p>
            <a:pPr marL="285750" lvl="0" indent="-285750">
              <a:buFont typeface="Wingdings" panose="05000000000000000000" pitchFamily="2" charset="2"/>
              <a:buChar char="v"/>
            </a:pPr>
            <a:r>
              <a:rPr lang="pl-PL" sz="2200" b="1" dirty="0" smtClean="0">
                <a:latin typeface="Times New Roman" panose="02020603050405020304" pitchFamily="18" charset="0"/>
                <a:cs typeface="Times New Roman" panose="02020603050405020304" pitchFamily="18" charset="0"/>
              </a:rPr>
              <a:t>Kết </a:t>
            </a:r>
            <a:r>
              <a:rPr lang="pl-PL" sz="2200" b="1" dirty="0">
                <a:latin typeface="Times New Roman" panose="02020603050405020304" pitchFamily="18" charset="0"/>
                <a:cs typeface="Times New Roman" panose="02020603050405020304" pitchFamily="18" charset="0"/>
              </a:rPr>
              <a:t>quả mô phỏng bằng các thông số thực tế trong mặt phẳng dọc </a:t>
            </a:r>
            <a:endParaRPr lang="en-US" sz="22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r>
              <a:rPr lang="pl-PL" sz="2200" b="1" dirty="0" smtClean="0">
                <a:latin typeface="Times New Roman" panose="02020603050405020304" pitchFamily="18" charset="0"/>
                <a:cs typeface="Times New Roman" panose="02020603050405020304" pitchFamily="18" charset="0"/>
              </a:rPr>
              <a:t>Kết </a:t>
            </a:r>
            <a:r>
              <a:rPr lang="pl-PL" sz="2200" b="1" dirty="0">
                <a:latin typeface="Times New Roman" panose="02020603050405020304" pitchFamily="18" charset="0"/>
                <a:cs typeface="Times New Roman" panose="02020603050405020304" pitchFamily="18" charset="0"/>
              </a:rPr>
              <a:t>quả bằng số </a:t>
            </a:r>
            <a:r>
              <a:rPr lang="pl-PL" sz="2200" b="1" dirty="0" smtClean="0">
                <a:latin typeface="Times New Roman" panose="02020603050405020304" pitchFamily="18" charset="0"/>
                <a:cs typeface="Times New Roman" panose="02020603050405020304" pitchFamily="18" charset="0"/>
              </a:rPr>
              <a:t>:</a:t>
            </a:r>
            <a:endParaRPr lang="en-US" sz="2200" b="1" dirty="0" smtClean="0">
              <a:latin typeface="Times New Roman" panose="02020603050405020304" pitchFamily="18" charset="0"/>
              <a:cs typeface="Times New Roman" panose="02020603050405020304" pitchFamily="18" charset="0"/>
            </a:endParaRPr>
          </a:p>
          <a:p>
            <a:pPr marL="285750" indent="-285750">
              <a:buFontTx/>
              <a:buChar char="-"/>
            </a:pP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zeta1 =</a:t>
            </a:r>
          </a:p>
          <a:p>
            <a:r>
              <a:rPr lang="en-US" dirty="0">
                <a:latin typeface="Times New Roman" panose="02020603050405020304" pitchFamily="18" charset="0"/>
                <a:cs typeface="Times New Roman" panose="02020603050405020304" pitchFamily="18" charset="0"/>
              </a:rPr>
              <a:t>         0.2000</a:t>
            </a:r>
          </a:p>
          <a:p>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omegad1 =</a:t>
            </a:r>
          </a:p>
          <a:p>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         1.0087                    0                     0                     0</a:t>
            </a:r>
          </a:p>
          <a:p>
            <a:r>
              <a:rPr lang="en-US" dirty="0">
                <a:latin typeface="Times New Roman" panose="02020603050405020304" pitchFamily="18" charset="0"/>
                <a:cs typeface="Times New Roman" panose="02020603050405020304" pitchFamily="18" charset="0"/>
              </a:rPr>
              <a:t>                  0           1.1267                     0	</a:t>
            </a:r>
            <a:r>
              <a:rPr lang="en-US" dirty="0" smtClean="0">
                <a:latin typeface="Times New Roman" panose="02020603050405020304" pitchFamily="18" charset="0"/>
                <a:cs typeface="Times New Roman" panose="02020603050405020304" pitchFamily="18" charset="0"/>
              </a:rPr>
              <a:t>      0</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                  0                    0            </a:t>
            </a:r>
            <a:r>
              <a:rPr lang="en-US" dirty="0" smtClean="0">
                <a:latin typeface="Times New Roman" panose="02020603050405020304" pitchFamily="18" charset="0"/>
                <a:cs typeface="Times New Roman" panose="02020603050405020304" pitchFamily="18" charset="0"/>
              </a:rPr>
              <a:t>6.8456         </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      0</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                  0                    0                     0          10.3949</a:t>
            </a:r>
          </a:p>
          <a:p>
            <a:r>
              <a:rPr lang="en-US" dirty="0">
                <a:latin typeface="Times New Roman" panose="02020603050405020304" pitchFamily="18" charset="0"/>
                <a:cs typeface="Times New Roman" panose="02020603050405020304" pitchFamily="18" charset="0"/>
              </a:rPr>
              <a:t>S =</a:t>
            </a:r>
          </a:p>
          <a:p>
            <a:r>
              <a:rPr lang="en-US" dirty="0">
                <a:latin typeface="Times New Roman" panose="02020603050405020304" pitchFamily="18" charset="0"/>
                <a:cs typeface="Times New Roman" panose="02020603050405020304" pitchFamily="18" charset="0"/>
              </a:rPr>
              <a:t>         1.0476   =    a</a:t>
            </a:r>
            <a:r>
              <a:rPr lang="en-US" baseline="-25000" dirty="0">
                <a:latin typeface="Times New Roman" panose="02020603050405020304" pitchFamily="18" charset="0"/>
                <a:cs typeface="Times New Roman" panose="02020603050405020304" pitchFamily="18" charset="0"/>
              </a:rPr>
              <a:t>w</a:t>
            </a:r>
            <a:endParaRPr lang="en-US" dirty="0">
              <a:latin typeface="Times New Roman" panose="02020603050405020304" pitchFamily="18" charset="0"/>
              <a:cs typeface="Times New Roman" panose="02020603050405020304" pitchFamily="18" charset="0"/>
            </a:endParaRPr>
          </a:p>
          <a:p>
            <a:pPr>
              <a:lnSpc>
                <a:spcPct val="150000"/>
              </a:lnSpc>
              <a:spcAft>
                <a:spcPts val="0"/>
              </a:spcAft>
            </a:pPr>
            <a:endParaRPr lang="fr-FR" b="1"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50000"/>
              </a:lnSpc>
              <a:spcAft>
                <a:spcPts val="0"/>
              </a:spcAft>
            </a:pPr>
            <a:endParaRPr lang="en-US" sz="1600" dirty="0">
              <a:effectLst/>
              <a:latin typeface="VNI-Times" pitchFamily="2"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1995" y="1239341"/>
            <a:ext cx="9033163" cy="5324535"/>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342900" indent="-342900">
              <a:lnSpc>
                <a:spcPct val="150000"/>
              </a:lnSpc>
              <a:spcAft>
                <a:spcPts val="0"/>
              </a:spcAft>
              <a:buFont typeface="Wingdings" panose="05000000000000000000" pitchFamily="2" charset="2"/>
              <a:buChar char="v"/>
            </a:pPr>
            <a:r>
              <a:rPr lang="pl-PL" sz="2200" b="1" dirty="0" smtClean="0">
                <a:latin typeface="Times New Roman" panose="02020603050405020304" pitchFamily="18" charset="0"/>
                <a:cs typeface="Times New Roman" panose="02020603050405020304" pitchFamily="18" charset="0"/>
              </a:rPr>
              <a:t>Kết quả mô phỏng bằng các thông số t</a:t>
            </a:r>
            <a:r>
              <a:rPr lang="en-US" sz="2200" b="1" dirty="0" err="1" smtClean="0">
                <a:latin typeface="Times New Roman" panose="02020603050405020304" pitchFamily="18" charset="0"/>
                <a:cs typeface="Times New Roman" panose="02020603050405020304" pitchFamily="18" charset="0"/>
              </a:rPr>
              <a:t>ối</a:t>
            </a:r>
            <a:r>
              <a:rPr lang="en-US" sz="2200" b="1" dirty="0" smtClean="0">
                <a:latin typeface="Times New Roman" panose="02020603050405020304" pitchFamily="18" charset="0"/>
                <a:cs typeface="Times New Roman" panose="02020603050405020304" pitchFamily="18" charset="0"/>
              </a:rPr>
              <a:t> </a:t>
            </a:r>
            <a:r>
              <a:rPr lang="en-US" sz="2200" b="1" dirty="0" err="1" smtClean="0">
                <a:latin typeface="Times New Roman" panose="02020603050405020304" pitchFamily="18" charset="0"/>
                <a:cs typeface="Times New Roman" panose="02020603050405020304" pitchFamily="18" charset="0"/>
              </a:rPr>
              <a:t>ưu</a:t>
            </a:r>
            <a:r>
              <a:rPr lang="pl-PL" sz="2200" b="1" dirty="0" smtClean="0">
                <a:latin typeface="Times New Roman" panose="02020603050405020304" pitchFamily="18" charset="0"/>
                <a:cs typeface="Times New Roman" panose="02020603050405020304" pitchFamily="18" charset="0"/>
              </a:rPr>
              <a:t> trong mặt phẳng dọc </a:t>
            </a:r>
            <a:endParaRPr lang="en-US" sz="2200" dirty="0" smtClean="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r>
              <a:rPr lang="pl-PL" sz="2200" b="1" dirty="0" smtClean="0">
                <a:latin typeface="Times New Roman" panose="02020603050405020304" pitchFamily="18" charset="0"/>
                <a:cs typeface="Times New Roman" panose="02020603050405020304" pitchFamily="18" charset="0"/>
              </a:rPr>
              <a:t>Kết </a:t>
            </a:r>
            <a:r>
              <a:rPr lang="pl-PL" sz="2200" b="1" dirty="0">
                <a:latin typeface="Times New Roman" panose="02020603050405020304" pitchFamily="18" charset="0"/>
                <a:cs typeface="Times New Roman" panose="02020603050405020304" pitchFamily="18" charset="0"/>
              </a:rPr>
              <a:t>quả bằng số </a:t>
            </a:r>
            <a:r>
              <a:rPr lang="pl-PL" sz="2200" b="1" dirty="0" smtClean="0">
                <a:latin typeface="Times New Roman" panose="02020603050405020304" pitchFamily="18" charset="0"/>
                <a:cs typeface="Times New Roman" panose="02020603050405020304" pitchFamily="18" charset="0"/>
              </a:rPr>
              <a:t>:</a:t>
            </a:r>
            <a:endParaRPr lang="en-US" sz="2200" b="1" dirty="0" smtClean="0">
              <a:latin typeface="Times New Roman" panose="02020603050405020304" pitchFamily="18" charset="0"/>
              <a:cs typeface="Times New Roman" panose="02020603050405020304" pitchFamily="18" charset="0"/>
            </a:endParaRPr>
          </a:p>
          <a:p>
            <a:pPr marL="285750" indent="-285750">
              <a:buFontTx/>
              <a:buChar char="-"/>
            </a:pP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zeta1 =</a:t>
            </a:r>
          </a:p>
          <a:p>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         0.4492</a:t>
            </a:r>
          </a:p>
          <a:p>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omegad1 =</a:t>
            </a:r>
          </a:p>
          <a:p>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         0.6494                    0                     0                     0</a:t>
            </a:r>
          </a:p>
          <a:p>
            <a:r>
              <a:rPr lang="en-US" dirty="0">
                <a:latin typeface="Times New Roman" panose="02020603050405020304" pitchFamily="18" charset="0"/>
                <a:cs typeface="Times New Roman" panose="02020603050405020304" pitchFamily="18" charset="0"/>
              </a:rPr>
              <a:t>                  0           0.7881                     0	</a:t>
            </a:r>
            <a:r>
              <a:rPr lang="en-US" dirty="0" smtClean="0">
                <a:latin typeface="Times New Roman" panose="02020603050405020304" pitchFamily="18" charset="0"/>
                <a:cs typeface="Times New Roman" panose="02020603050405020304" pitchFamily="18" charset="0"/>
              </a:rPr>
              <a:t>      0</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                  0                    0            5.8399	</a:t>
            </a:r>
            <a:r>
              <a:rPr lang="en-US" dirty="0" smtClean="0">
                <a:latin typeface="Times New Roman" panose="02020603050405020304" pitchFamily="18" charset="0"/>
                <a:cs typeface="Times New Roman" panose="02020603050405020304" pitchFamily="18" charset="0"/>
              </a:rPr>
              <a:t>      0</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                  0                    0                     0            9.1798</a:t>
            </a:r>
          </a:p>
          <a:p>
            <a:r>
              <a:rPr lang="en-US" dirty="0">
                <a:latin typeface="Times New Roman" panose="02020603050405020304" pitchFamily="18" charset="0"/>
                <a:cs typeface="Times New Roman" panose="02020603050405020304" pitchFamily="18" charset="0"/>
              </a:rPr>
              <a:t>S =</a:t>
            </a:r>
          </a:p>
          <a:p>
            <a:r>
              <a:rPr lang="en-US" dirty="0">
                <a:latin typeface="Times New Roman" panose="02020603050405020304" pitchFamily="18" charset="0"/>
                <a:cs typeface="Times New Roman" panose="02020603050405020304" pitchFamily="18" charset="0"/>
              </a:rPr>
              <a:t>         1.0133   =    a</a:t>
            </a:r>
            <a:r>
              <a:rPr lang="en-US" baseline="-25000" dirty="0">
                <a:latin typeface="Times New Roman" panose="02020603050405020304" pitchFamily="18" charset="0"/>
                <a:cs typeface="Times New Roman" panose="02020603050405020304" pitchFamily="18" charset="0"/>
              </a:rPr>
              <a:t>w</a:t>
            </a:r>
            <a:endParaRPr lang="en-US" dirty="0">
              <a:latin typeface="Times New Roman" panose="02020603050405020304" pitchFamily="18" charset="0"/>
              <a:cs typeface="Times New Roman" panose="02020603050405020304" pitchFamily="18" charset="0"/>
            </a:endParaRPr>
          </a:p>
          <a:p>
            <a:pPr>
              <a:lnSpc>
                <a:spcPct val="150000"/>
              </a:lnSpc>
              <a:spcAft>
                <a:spcPts val="0"/>
              </a:spcAft>
            </a:pPr>
            <a:endParaRPr lang="fr-FR" b="1"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50000"/>
              </a:lnSpc>
              <a:spcAft>
                <a:spcPts val="0"/>
              </a:spcAft>
            </a:pPr>
            <a:endParaRPr lang="en-US" sz="1600" dirty="0">
              <a:effectLst/>
              <a:latin typeface="VNI-Times" pitchFamily="2"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a:extLst>
              <a:ext uri="{28A0092B-C50C-407E-A947-70E740481C1C}">
                <a14:useLocalDpi xmlns:a14="http://schemas.microsoft.com/office/drawing/2010/main" val="0"/>
              </a:ext>
            </a:extLst>
          </a:blip>
          <a:srcRect r="7500" b="1190"/>
          <a:stretch/>
        </p:blipFill>
        <p:spPr bwMode="auto">
          <a:xfrm>
            <a:off x="-117196" y="973862"/>
            <a:ext cx="4775565" cy="4737746"/>
          </a:xfrm>
          <a:prstGeom prst="rect">
            <a:avLst/>
          </a:prstGeom>
          <a:noFill/>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l="2143" t="4524" r="7143"/>
          <a:stretch/>
        </p:blipFill>
        <p:spPr bwMode="auto">
          <a:xfrm>
            <a:off x="4637821" y="1211454"/>
            <a:ext cx="4544888" cy="4562623"/>
          </a:xfrm>
          <a:prstGeom prst="rect">
            <a:avLst/>
          </a:prstGeom>
          <a:noFill/>
          <a:ln>
            <a:noFill/>
          </a:ln>
          <a:extLst>
            <a:ext uri="{53640926-AAD7-44D8-BBD7-CCE9431645EC}">
              <a14:shadowObscured xmlns:a14="http://schemas.microsoft.com/office/drawing/2010/main"/>
            </a:ext>
          </a:extLst>
        </p:spPr>
      </p:pic>
      <p:sp>
        <p:nvSpPr>
          <p:cNvPr id="4" name="Rectangle 3"/>
          <p:cNvSpPr/>
          <p:nvPr/>
        </p:nvSpPr>
        <p:spPr>
          <a:xfrm>
            <a:off x="514352" y="5578045"/>
            <a:ext cx="4065712" cy="646331"/>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just"/>
            <a:r>
              <a:rPr lang="pl-PL" dirty="0">
                <a:latin typeface="Times New Roman" panose="02020603050405020304" pitchFamily="18" charset="0"/>
                <a:ea typeface="Times New Roman" panose="02020603050405020304" pitchFamily="18" charset="0"/>
              </a:rPr>
              <a:t>Đồ thị chuyển vị của các thông số </a:t>
            </a:r>
            <a:r>
              <a:rPr lang="pl-PL" dirty="0" smtClean="0">
                <a:latin typeface="Times New Roman" panose="02020603050405020304" pitchFamily="18" charset="0"/>
                <a:ea typeface="Times New Roman" panose="02020603050405020304" pitchFamily="18" charset="0"/>
              </a:rPr>
              <a:t>t</a:t>
            </a:r>
            <a:r>
              <a:rPr lang="en-US" dirty="0" err="1" smtClean="0">
                <a:latin typeface="Times New Roman" panose="02020603050405020304" pitchFamily="18" charset="0"/>
                <a:ea typeface="Times New Roman" panose="02020603050405020304" pitchFamily="18" charset="0"/>
              </a:rPr>
              <a:t>hực</a:t>
            </a:r>
            <a:r>
              <a:rPr lang="en-US" dirty="0" smtClean="0">
                <a:latin typeface="Times New Roman" panose="02020603050405020304" pitchFamily="18" charset="0"/>
                <a:ea typeface="Times New Roman" panose="02020603050405020304" pitchFamily="18" charset="0"/>
              </a:rPr>
              <a:t> </a:t>
            </a:r>
            <a:r>
              <a:rPr lang="en-US" dirty="0" err="1" smtClean="0">
                <a:latin typeface="Times New Roman" panose="02020603050405020304" pitchFamily="18" charset="0"/>
                <a:ea typeface="Times New Roman" panose="02020603050405020304" pitchFamily="18" charset="0"/>
              </a:rPr>
              <a:t>tế</a:t>
            </a:r>
            <a:endParaRPr lang="en-US" dirty="0" smtClean="0">
              <a:latin typeface="Times New Roman" panose="02020603050405020304" pitchFamily="18" charset="0"/>
              <a:ea typeface="Times New Roman" panose="02020603050405020304" pitchFamily="18" charset="0"/>
            </a:endParaRPr>
          </a:p>
          <a:p>
            <a:pPr algn="just"/>
            <a:r>
              <a:rPr lang="pl-PL" dirty="0" smtClean="0">
                <a:latin typeface="Times New Roman" panose="02020603050405020304" pitchFamily="18" charset="0"/>
                <a:ea typeface="Times New Roman" panose="02020603050405020304" pitchFamily="18" charset="0"/>
              </a:rPr>
              <a:t> </a:t>
            </a:r>
            <a:r>
              <a:rPr lang="pl-PL" dirty="0">
                <a:latin typeface="Times New Roman" panose="02020603050405020304" pitchFamily="18" charset="0"/>
                <a:ea typeface="Times New Roman" panose="02020603050405020304" pitchFamily="18" charset="0"/>
              </a:rPr>
              <a:t>trong mặt phẳng dọc</a:t>
            </a:r>
            <a:endParaRPr lang="en-US" dirty="0"/>
          </a:p>
        </p:txBody>
      </p:sp>
      <p:sp>
        <p:nvSpPr>
          <p:cNvPr id="6" name="Rectangle 5"/>
          <p:cNvSpPr/>
          <p:nvPr/>
        </p:nvSpPr>
        <p:spPr>
          <a:xfrm>
            <a:off x="5198316" y="5556226"/>
            <a:ext cx="3958148" cy="646331"/>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pl-PL" dirty="0">
                <a:latin typeface="Times New Roman" panose="02020603050405020304" pitchFamily="18" charset="0"/>
                <a:ea typeface="Times New Roman" panose="02020603050405020304" pitchFamily="18" charset="0"/>
              </a:rPr>
              <a:t>Đồ thị chuyển vị của các thông số tối ưu </a:t>
            </a:r>
            <a:endParaRPr lang="en-US" dirty="0" smtClean="0">
              <a:latin typeface="Times New Roman" panose="02020603050405020304" pitchFamily="18" charset="0"/>
              <a:ea typeface="Times New Roman" panose="02020603050405020304" pitchFamily="18" charset="0"/>
            </a:endParaRPr>
          </a:p>
          <a:p>
            <a:r>
              <a:rPr lang="pl-PL" dirty="0" smtClean="0">
                <a:latin typeface="Times New Roman" panose="02020603050405020304" pitchFamily="18" charset="0"/>
                <a:ea typeface="Times New Roman" panose="02020603050405020304" pitchFamily="18" charset="0"/>
              </a:rPr>
              <a:t>trong </a:t>
            </a:r>
            <a:r>
              <a:rPr lang="pl-PL" dirty="0">
                <a:latin typeface="Times New Roman" panose="02020603050405020304" pitchFamily="18" charset="0"/>
                <a:ea typeface="Times New Roman" panose="02020603050405020304" pitchFamily="18" charset="0"/>
              </a:rPr>
              <a:t>mặt phẳng dọc</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a:extLst>
              <a:ext uri="{28A0092B-C50C-407E-A947-70E740481C1C}">
                <a14:useLocalDpi xmlns:a14="http://schemas.microsoft.com/office/drawing/2010/main" val="0"/>
              </a:ext>
            </a:extLst>
          </a:blip>
          <a:srcRect l="4123" t="4948" r="7629"/>
          <a:stretch/>
        </p:blipFill>
        <p:spPr bwMode="auto">
          <a:xfrm>
            <a:off x="11129" y="1248893"/>
            <a:ext cx="4724398" cy="4545731"/>
          </a:xfrm>
          <a:prstGeom prst="rect">
            <a:avLst/>
          </a:prstGeom>
          <a:noFill/>
          <a:ln>
            <a:noFill/>
          </a:ln>
          <a:extLst>
            <a:ext uri="{53640926-AAD7-44D8-BBD7-CCE9431645EC}">
              <a14:shadowObscured xmlns:a14="http://schemas.microsoft.com/office/drawing/2010/main"/>
            </a:ext>
          </a:extLst>
        </p:spPr>
      </p:pic>
      <p:sp>
        <p:nvSpPr>
          <p:cNvPr id="3" name="Rectangle 2"/>
          <p:cNvSpPr/>
          <p:nvPr/>
        </p:nvSpPr>
        <p:spPr>
          <a:xfrm>
            <a:off x="412393" y="5596063"/>
            <a:ext cx="4065712" cy="646331"/>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just"/>
            <a:r>
              <a:rPr lang="pl-PL" dirty="0">
                <a:latin typeface="Times New Roman" panose="02020603050405020304" pitchFamily="18" charset="0"/>
                <a:ea typeface="Times New Roman" panose="02020603050405020304" pitchFamily="18" charset="0"/>
              </a:rPr>
              <a:t>Đồ thị </a:t>
            </a:r>
            <a:r>
              <a:rPr lang="en-US" dirty="0" err="1" smtClean="0">
                <a:latin typeface="Times New Roman" panose="02020603050405020304" pitchFamily="18" charset="0"/>
                <a:ea typeface="Times New Roman" panose="02020603050405020304" pitchFamily="18" charset="0"/>
              </a:rPr>
              <a:t>vận</a:t>
            </a:r>
            <a:r>
              <a:rPr lang="en-US" dirty="0" smtClean="0">
                <a:latin typeface="Times New Roman" panose="02020603050405020304" pitchFamily="18" charset="0"/>
                <a:ea typeface="Times New Roman" panose="02020603050405020304" pitchFamily="18" charset="0"/>
              </a:rPr>
              <a:t> </a:t>
            </a:r>
            <a:r>
              <a:rPr lang="en-US" dirty="0" err="1" smtClean="0">
                <a:latin typeface="Times New Roman" panose="02020603050405020304" pitchFamily="18" charset="0"/>
                <a:ea typeface="Times New Roman" panose="02020603050405020304" pitchFamily="18" charset="0"/>
              </a:rPr>
              <a:t>tốc</a:t>
            </a:r>
            <a:r>
              <a:rPr lang="pl-PL" dirty="0" smtClean="0">
                <a:latin typeface="Times New Roman" panose="02020603050405020304" pitchFamily="18" charset="0"/>
                <a:ea typeface="Times New Roman" panose="02020603050405020304" pitchFamily="18" charset="0"/>
              </a:rPr>
              <a:t> </a:t>
            </a:r>
            <a:r>
              <a:rPr lang="pl-PL" dirty="0">
                <a:latin typeface="Times New Roman" panose="02020603050405020304" pitchFamily="18" charset="0"/>
                <a:ea typeface="Times New Roman" panose="02020603050405020304" pitchFamily="18" charset="0"/>
              </a:rPr>
              <a:t>của các thông số </a:t>
            </a:r>
            <a:r>
              <a:rPr lang="pl-PL" dirty="0" smtClean="0">
                <a:latin typeface="Times New Roman" panose="02020603050405020304" pitchFamily="18" charset="0"/>
                <a:ea typeface="Times New Roman" panose="02020603050405020304" pitchFamily="18" charset="0"/>
              </a:rPr>
              <a:t>t</a:t>
            </a:r>
            <a:r>
              <a:rPr lang="en-US" dirty="0" err="1" smtClean="0">
                <a:latin typeface="Times New Roman" panose="02020603050405020304" pitchFamily="18" charset="0"/>
                <a:ea typeface="Times New Roman" panose="02020603050405020304" pitchFamily="18" charset="0"/>
              </a:rPr>
              <a:t>hực</a:t>
            </a:r>
            <a:r>
              <a:rPr lang="en-US" dirty="0" smtClean="0">
                <a:latin typeface="Times New Roman" panose="02020603050405020304" pitchFamily="18" charset="0"/>
                <a:ea typeface="Times New Roman" panose="02020603050405020304" pitchFamily="18" charset="0"/>
              </a:rPr>
              <a:t> </a:t>
            </a:r>
            <a:r>
              <a:rPr lang="en-US" dirty="0" err="1" smtClean="0">
                <a:latin typeface="Times New Roman" panose="02020603050405020304" pitchFamily="18" charset="0"/>
                <a:ea typeface="Times New Roman" panose="02020603050405020304" pitchFamily="18" charset="0"/>
              </a:rPr>
              <a:t>tế</a:t>
            </a:r>
            <a:endParaRPr lang="en-US" dirty="0" smtClean="0">
              <a:latin typeface="Times New Roman" panose="02020603050405020304" pitchFamily="18" charset="0"/>
              <a:ea typeface="Times New Roman" panose="02020603050405020304" pitchFamily="18" charset="0"/>
            </a:endParaRPr>
          </a:p>
          <a:p>
            <a:pPr algn="just"/>
            <a:r>
              <a:rPr lang="pl-PL" dirty="0" smtClean="0">
                <a:latin typeface="Times New Roman" panose="02020603050405020304" pitchFamily="18" charset="0"/>
                <a:ea typeface="Times New Roman" panose="02020603050405020304" pitchFamily="18" charset="0"/>
              </a:rPr>
              <a:t> </a:t>
            </a:r>
            <a:r>
              <a:rPr lang="pl-PL" dirty="0">
                <a:latin typeface="Times New Roman" panose="02020603050405020304" pitchFamily="18" charset="0"/>
                <a:ea typeface="Times New Roman" panose="02020603050405020304" pitchFamily="18" charset="0"/>
              </a:rPr>
              <a:t>trong mặt phẳng dọc</a:t>
            </a:r>
            <a:endParaRPr lang="en-US" dirty="0"/>
          </a:p>
        </p:txBody>
      </p:sp>
      <p:pic>
        <p:nvPicPr>
          <p:cNvPr id="4" name="Picture 3"/>
          <p:cNvPicPr/>
          <p:nvPr/>
        </p:nvPicPr>
        <p:blipFill rotWithShape="1">
          <a:blip r:embed="rId3">
            <a:extLst>
              <a:ext uri="{28A0092B-C50C-407E-A947-70E740481C1C}">
                <a14:useLocalDpi xmlns:a14="http://schemas.microsoft.com/office/drawing/2010/main" val="0"/>
              </a:ext>
            </a:extLst>
          </a:blip>
          <a:srcRect l="2858" t="3809" r="6785"/>
          <a:stretch/>
        </p:blipFill>
        <p:spPr bwMode="auto">
          <a:xfrm>
            <a:off x="4648200" y="1207797"/>
            <a:ext cx="4495800" cy="4608692"/>
          </a:xfrm>
          <a:prstGeom prst="rect">
            <a:avLst/>
          </a:prstGeom>
          <a:noFill/>
          <a:ln>
            <a:noFill/>
          </a:ln>
          <a:extLst>
            <a:ext uri="{53640926-AAD7-44D8-BBD7-CCE9431645EC}">
              <a14:shadowObscured xmlns:a14="http://schemas.microsoft.com/office/drawing/2010/main"/>
            </a:ext>
          </a:extLst>
        </p:spPr>
      </p:pic>
      <p:sp>
        <p:nvSpPr>
          <p:cNvPr id="5" name="Rectangle 4"/>
          <p:cNvSpPr/>
          <p:nvPr/>
        </p:nvSpPr>
        <p:spPr>
          <a:xfrm>
            <a:off x="5221269" y="5585789"/>
            <a:ext cx="3958148" cy="646331"/>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pl-PL" dirty="0">
                <a:latin typeface="Times New Roman" panose="02020603050405020304" pitchFamily="18" charset="0"/>
                <a:ea typeface="Times New Roman" panose="02020603050405020304" pitchFamily="18" charset="0"/>
              </a:rPr>
              <a:t>Đồ thị </a:t>
            </a:r>
            <a:r>
              <a:rPr lang="en-US" dirty="0" err="1" smtClean="0">
                <a:latin typeface="Times New Roman" panose="02020603050405020304" pitchFamily="18" charset="0"/>
                <a:ea typeface="Times New Roman" panose="02020603050405020304" pitchFamily="18" charset="0"/>
              </a:rPr>
              <a:t>vận</a:t>
            </a:r>
            <a:r>
              <a:rPr lang="en-US" dirty="0" smtClean="0">
                <a:latin typeface="Times New Roman" panose="02020603050405020304" pitchFamily="18" charset="0"/>
                <a:ea typeface="Times New Roman" panose="02020603050405020304" pitchFamily="18" charset="0"/>
              </a:rPr>
              <a:t> </a:t>
            </a:r>
            <a:r>
              <a:rPr lang="en-US" dirty="0" err="1" smtClean="0">
                <a:latin typeface="Times New Roman" panose="02020603050405020304" pitchFamily="18" charset="0"/>
                <a:ea typeface="Times New Roman" panose="02020603050405020304" pitchFamily="18" charset="0"/>
              </a:rPr>
              <a:t>tốc</a:t>
            </a:r>
            <a:r>
              <a:rPr lang="pl-PL" dirty="0" smtClean="0">
                <a:latin typeface="Times New Roman" panose="02020603050405020304" pitchFamily="18" charset="0"/>
                <a:ea typeface="Times New Roman" panose="02020603050405020304" pitchFamily="18" charset="0"/>
              </a:rPr>
              <a:t> </a:t>
            </a:r>
            <a:r>
              <a:rPr lang="pl-PL" dirty="0">
                <a:latin typeface="Times New Roman" panose="02020603050405020304" pitchFamily="18" charset="0"/>
                <a:ea typeface="Times New Roman" panose="02020603050405020304" pitchFamily="18" charset="0"/>
              </a:rPr>
              <a:t>của các thông số tối ưu </a:t>
            </a:r>
            <a:endParaRPr lang="en-US" dirty="0" smtClean="0">
              <a:latin typeface="Times New Roman" panose="02020603050405020304" pitchFamily="18" charset="0"/>
              <a:ea typeface="Times New Roman" panose="02020603050405020304" pitchFamily="18" charset="0"/>
            </a:endParaRPr>
          </a:p>
          <a:p>
            <a:r>
              <a:rPr lang="pl-PL" dirty="0" smtClean="0">
                <a:latin typeface="Times New Roman" panose="02020603050405020304" pitchFamily="18" charset="0"/>
                <a:ea typeface="Times New Roman" panose="02020603050405020304" pitchFamily="18" charset="0"/>
              </a:rPr>
              <a:t>trong </a:t>
            </a:r>
            <a:r>
              <a:rPr lang="pl-PL" dirty="0">
                <a:latin typeface="Times New Roman" panose="02020603050405020304" pitchFamily="18" charset="0"/>
                <a:ea typeface="Times New Roman" panose="02020603050405020304" pitchFamily="18" charset="0"/>
              </a:rPr>
              <a:t>mặt phẳng dọc</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a:extLst>
              <a:ext uri="{28A0092B-C50C-407E-A947-70E740481C1C}">
                <a14:useLocalDpi xmlns:a14="http://schemas.microsoft.com/office/drawing/2010/main" val="0"/>
              </a:ext>
            </a:extLst>
          </a:blip>
          <a:srcRect l="4220" t="5868" r="7156"/>
          <a:stretch/>
        </p:blipFill>
        <p:spPr bwMode="auto">
          <a:xfrm>
            <a:off x="0" y="1232827"/>
            <a:ext cx="4895849" cy="4479604"/>
          </a:xfrm>
          <a:prstGeom prst="rect">
            <a:avLst/>
          </a:prstGeom>
          <a:noFill/>
          <a:ln>
            <a:noFill/>
          </a:ln>
          <a:extLst>
            <a:ext uri="{53640926-AAD7-44D8-BBD7-CCE9431645EC}">
              <a14:shadowObscured xmlns:a14="http://schemas.microsoft.com/office/drawing/2010/main"/>
            </a:ext>
          </a:extLst>
        </p:spPr>
      </p:pic>
      <p:sp>
        <p:nvSpPr>
          <p:cNvPr id="3" name="Rectangle 2"/>
          <p:cNvSpPr/>
          <p:nvPr/>
        </p:nvSpPr>
        <p:spPr>
          <a:xfrm>
            <a:off x="728001" y="5588673"/>
            <a:ext cx="4065712" cy="646331"/>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just"/>
            <a:r>
              <a:rPr lang="pl-PL" dirty="0">
                <a:latin typeface="Times New Roman" panose="02020603050405020304" pitchFamily="18" charset="0"/>
                <a:ea typeface="Times New Roman" panose="02020603050405020304" pitchFamily="18" charset="0"/>
              </a:rPr>
              <a:t>Đồ thị </a:t>
            </a:r>
            <a:r>
              <a:rPr lang="en-US" dirty="0" err="1" smtClean="0">
                <a:latin typeface="Times New Roman" panose="02020603050405020304" pitchFamily="18" charset="0"/>
                <a:ea typeface="Times New Roman" panose="02020603050405020304" pitchFamily="18" charset="0"/>
              </a:rPr>
              <a:t>gia</a:t>
            </a:r>
            <a:r>
              <a:rPr lang="en-US" dirty="0" smtClean="0">
                <a:latin typeface="Times New Roman" panose="02020603050405020304" pitchFamily="18" charset="0"/>
                <a:ea typeface="Times New Roman" panose="02020603050405020304" pitchFamily="18" charset="0"/>
              </a:rPr>
              <a:t> </a:t>
            </a:r>
            <a:r>
              <a:rPr lang="en-US" dirty="0" err="1" smtClean="0">
                <a:latin typeface="Times New Roman" panose="02020603050405020304" pitchFamily="18" charset="0"/>
                <a:ea typeface="Times New Roman" panose="02020603050405020304" pitchFamily="18" charset="0"/>
              </a:rPr>
              <a:t>tốc</a:t>
            </a:r>
            <a:r>
              <a:rPr lang="pl-PL" dirty="0" smtClean="0">
                <a:latin typeface="Times New Roman" panose="02020603050405020304" pitchFamily="18" charset="0"/>
                <a:ea typeface="Times New Roman" panose="02020603050405020304" pitchFamily="18" charset="0"/>
              </a:rPr>
              <a:t> </a:t>
            </a:r>
            <a:r>
              <a:rPr lang="pl-PL" dirty="0">
                <a:latin typeface="Times New Roman" panose="02020603050405020304" pitchFamily="18" charset="0"/>
                <a:ea typeface="Times New Roman" panose="02020603050405020304" pitchFamily="18" charset="0"/>
              </a:rPr>
              <a:t>của các thông số </a:t>
            </a:r>
            <a:r>
              <a:rPr lang="pl-PL" dirty="0" smtClean="0">
                <a:latin typeface="Times New Roman" panose="02020603050405020304" pitchFamily="18" charset="0"/>
                <a:ea typeface="Times New Roman" panose="02020603050405020304" pitchFamily="18" charset="0"/>
              </a:rPr>
              <a:t>t</a:t>
            </a:r>
            <a:r>
              <a:rPr lang="en-US" dirty="0" err="1" smtClean="0">
                <a:latin typeface="Times New Roman" panose="02020603050405020304" pitchFamily="18" charset="0"/>
                <a:ea typeface="Times New Roman" panose="02020603050405020304" pitchFamily="18" charset="0"/>
              </a:rPr>
              <a:t>hực</a:t>
            </a:r>
            <a:r>
              <a:rPr lang="en-US" dirty="0" smtClean="0">
                <a:latin typeface="Times New Roman" panose="02020603050405020304" pitchFamily="18" charset="0"/>
                <a:ea typeface="Times New Roman" panose="02020603050405020304" pitchFamily="18" charset="0"/>
              </a:rPr>
              <a:t> </a:t>
            </a:r>
            <a:r>
              <a:rPr lang="en-US" dirty="0" err="1" smtClean="0">
                <a:latin typeface="Times New Roman" panose="02020603050405020304" pitchFamily="18" charset="0"/>
                <a:ea typeface="Times New Roman" panose="02020603050405020304" pitchFamily="18" charset="0"/>
              </a:rPr>
              <a:t>tế</a:t>
            </a:r>
            <a:endParaRPr lang="en-US" dirty="0" smtClean="0">
              <a:latin typeface="Times New Roman" panose="02020603050405020304" pitchFamily="18" charset="0"/>
              <a:ea typeface="Times New Roman" panose="02020603050405020304" pitchFamily="18" charset="0"/>
            </a:endParaRPr>
          </a:p>
          <a:p>
            <a:pPr algn="just"/>
            <a:r>
              <a:rPr lang="pl-PL" dirty="0" smtClean="0">
                <a:latin typeface="Times New Roman" panose="02020603050405020304" pitchFamily="18" charset="0"/>
                <a:ea typeface="Times New Roman" panose="02020603050405020304" pitchFamily="18" charset="0"/>
              </a:rPr>
              <a:t> </a:t>
            </a:r>
            <a:r>
              <a:rPr lang="pl-PL" dirty="0">
                <a:latin typeface="Times New Roman" panose="02020603050405020304" pitchFamily="18" charset="0"/>
                <a:ea typeface="Times New Roman" panose="02020603050405020304" pitchFamily="18" charset="0"/>
              </a:rPr>
              <a:t>trong mặt phẳng dọc</a:t>
            </a:r>
            <a:endParaRPr lang="en-US" dirty="0"/>
          </a:p>
        </p:txBody>
      </p:sp>
      <p:pic>
        <p:nvPicPr>
          <p:cNvPr id="4" name="Picture 3"/>
          <p:cNvPicPr/>
          <p:nvPr/>
        </p:nvPicPr>
        <p:blipFill rotWithShape="1">
          <a:blip r:embed="rId3">
            <a:extLst>
              <a:ext uri="{28A0092B-C50C-407E-A947-70E740481C1C}">
                <a14:useLocalDpi xmlns:a14="http://schemas.microsoft.com/office/drawing/2010/main" val="0"/>
              </a:ext>
            </a:extLst>
          </a:blip>
          <a:srcRect l="4465" t="6665" r="7856" b="1429"/>
          <a:stretch/>
        </p:blipFill>
        <p:spPr bwMode="auto">
          <a:xfrm>
            <a:off x="4793713" y="1283843"/>
            <a:ext cx="4400550" cy="4335652"/>
          </a:xfrm>
          <a:prstGeom prst="rect">
            <a:avLst/>
          </a:prstGeom>
          <a:noFill/>
          <a:ln>
            <a:noFill/>
          </a:ln>
          <a:extLst>
            <a:ext uri="{53640926-AAD7-44D8-BBD7-CCE9431645EC}">
              <a14:shadowObscured xmlns:a14="http://schemas.microsoft.com/office/drawing/2010/main"/>
            </a:ext>
          </a:extLst>
        </p:spPr>
      </p:pic>
      <p:sp>
        <p:nvSpPr>
          <p:cNvPr id="5" name="Rectangle 4"/>
          <p:cNvSpPr/>
          <p:nvPr/>
        </p:nvSpPr>
        <p:spPr>
          <a:xfrm>
            <a:off x="5346400" y="5578398"/>
            <a:ext cx="3958148" cy="646331"/>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pl-PL" dirty="0">
                <a:latin typeface="Times New Roman" panose="02020603050405020304" pitchFamily="18" charset="0"/>
                <a:ea typeface="Times New Roman" panose="02020603050405020304" pitchFamily="18" charset="0"/>
              </a:rPr>
              <a:t>Đồ thị </a:t>
            </a:r>
            <a:r>
              <a:rPr lang="en-US" dirty="0" err="1" smtClean="0">
                <a:latin typeface="Times New Roman" panose="02020603050405020304" pitchFamily="18" charset="0"/>
                <a:ea typeface="Times New Roman" panose="02020603050405020304" pitchFamily="18" charset="0"/>
              </a:rPr>
              <a:t>gia</a:t>
            </a:r>
            <a:r>
              <a:rPr lang="en-US" dirty="0" smtClean="0">
                <a:latin typeface="Times New Roman" panose="02020603050405020304" pitchFamily="18" charset="0"/>
                <a:ea typeface="Times New Roman" panose="02020603050405020304" pitchFamily="18" charset="0"/>
              </a:rPr>
              <a:t> </a:t>
            </a:r>
            <a:r>
              <a:rPr lang="en-US" dirty="0" err="1" smtClean="0">
                <a:latin typeface="Times New Roman" panose="02020603050405020304" pitchFamily="18" charset="0"/>
                <a:ea typeface="Times New Roman" panose="02020603050405020304" pitchFamily="18" charset="0"/>
              </a:rPr>
              <a:t>tốc</a:t>
            </a:r>
            <a:r>
              <a:rPr lang="pl-PL" dirty="0" smtClean="0">
                <a:latin typeface="Times New Roman" panose="02020603050405020304" pitchFamily="18" charset="0"/>
                <a:ea typeface="Times New Roman" panose="02020603050405020304" pitchFamily="18" charset="0"/>
              </a:rPr>
              <a:t> </a:t>
            </a:r>
            <a:r>
              <a:rPr lang="pl-PL" dirty="0">
                <a:latin typeface="Times New Roman" panose="02020603050405020304" pitchFamily="18" charset="0"/>
                <a:ea typeface="Times New Roman" panose="02020603050405020304" pitchFamily="18" charset="0"/>
              </a:rPr>
              <a:t>của các thông số tối ưu </a:t>
            </a:r>
            <a:endParaRPr lang="en-US" dirty="0" smtClean="0">
              <a:latin typeface="Times New Roman" panose="02020603050405020304" pitchFamily="18" charset="0"/>
              <a:ea typeface="Times New Roman" panose="02020603050405020304" pitchFamily="18" charset="0"/>
            </a:endParaRPr>
          </a:p>
          <a:p>
            <a:r>
              <a:rPr lang="pl-PL" dirty="0" smtClean="0">
                <a:latin typeface="Times New Roman" panose="02020603050405020304" pitchFamily="18" charset="0"/>
                <a:ea typeface="Times New Roman" panose="02020603050405020304" pitchFamily="18" charset="0"/>
              </a:rPr>
              <a:t>trong </a:t>
            </a:r>
            <a:r>
              <a:rPr lang="pl-PL" dirty="0">
                <a:latin typeface="Times New Roman" panose="02020603050405020304" pitchFamily="18" charset="0"/>
                <a:ea typeface="Times New Roman" panose="02020603050405020304" pitchFamily="18" charset="0"/>
              </a:rPr>
              <a:t>mặt phẳng dọc</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146" y="1106218"/>
            <a:ext cx="9033163" cy="5940088"/>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342900" lvl="2" indent="-342900">
              <a:lnSpc>
                <a:spcPct val="150000"/>
              </a:lnSpc>
              <a:spcAft>
                <a:spcPts val="0"/>
              </a:spcAft>
              <a:buFont typeface="Wingdings" panose="05000000000000000000" pitchFamily="2" charset="2"/>
              <a:buChar char="v"/>
            </a:pPr>
            <a:r>
              <a:rPr lang="pl-PL" sz="2200" b="1" dirty="0" smtClean="0">
                <a:latin typeface="Times New Roman" panose="02020603050405020304" pitchFamily="18" charset="0"/>
                <a:cs typeface="Times New Roman" panose="02020603050405020304" pitchFamily="18" charset="0"/>
              </a:rPr>
              <a:t>Hệ dao động ôtô trong mặt phẳng </a:t>
            </a:r>
            <a:r>
              <a:rPr lang="en-US" sz="2200" b="1" dirty="0" err="1" smtClean="0">
                <a:latin typeface="Times New Roman" panose="02020603050405020304" pitchFamily="18" charset="0"/>
                <a:cs typeface="Times New Roman" panose="02020603050405020304" pitchFamily="18" charset="0"/>
              </a:rPr>
              <a:t>ngang</a:t>
            </a:r>
            <a:r>
              <a:rPr lang="pl-PL" sz="2200" b="1" dirty="0" smtClean="0">
                <a:latin typeface="Times New Roman" panose="02020603050405020304" pitchFamily="18" charset="0"/>
                <a:cs typeface="Times New Roman" panose="02020603050405020304" pitchFamily="18" charset="0"/>
              </a:rPr>
              <a:t> :</a:t>
            </a:r>
            <a:endParaRPr lang="en-US" sz="2200" dirty="0" smtClean="0">
              <a:latin typeface="Times New Roman" panose="02020603050405020304" pitchFamily="18" charset="0"/>
              <a:cs typeface="Times New Roman" panose="02020603050405020304" pitchFamily="18" charset="0"/>
            </a:endParaRPr>
          </a:p>
          <a:p>
            <a:pPr marL="285750" lvl="0" indent="-285750">
              <a:buFont typeface="Wingdings" panose="05000000000000000000" pitchFamily="2" charset="2"/>
              <a:buChar char="v"/>
            </a:pPr>
            <a:r>
              <a:rPr lang="pl-PL" sz="2200" b="1" dirty="0" smtClean="0">
                <a:latin typeface="Times New Roman" panose="02020603050405020304" pitchFamily="18" charset="0"/>
                <a:cs typeface="Times New Roman" panose="02020603050405020304" pitchFamily="18" charset="0"/>
              </a:rPr>
              <a:t>Kết </a:t>
            </a:r>
            <a:r>
              <a:rPr lang="pl-PL" sz="2200" b="1" dirty="0">
                <a:latin typeface="Times New Roman" panose="02020603050405020304" pitchFamily="18" charset="0"/>
                <a:cs typeface="Times New Roman" panose="02020603050405020304" pitchFamily="18" charset="0"/>
              </a:rPr>
              <a:t>quả mô phỏng bằng các thông số thực tế trong mặt phẳng </a:t>
            </a:r>
            <a:r>
              <a:rPr lang="en-US" sz="2200" b="1" dirty="0" err="1" smtClean="0">
                <a:latin typeface="Times New Roman" panose="02020603050405020304" pitchFamily="18" charset="0"/>
                <a:cs typeface="Times New Roman" panose="02020603050405020304" pitchFamily="18" charset="0"/>
              </a:rPr>
              <a:t>ngang</a:t>
            </a:r>
            <a:r>
              <a:rPr lang="pl-PL" sz="2200" b="1" dirty="0">
                <a:latin typeface="Times New Roman" panose="02020603050405020304" pitchFamily="18" charset="0"/>
                <a:cs typeface="Times New Roman" panose="02020603050405020304" pitchFamily="18" charset="0"/>
              </a:rPr>
              <a:t> </a:t>
            </a:r>
            <a:endParaRPr lang="en-US" sz="22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r>
              <a:rPr lang="pl-PL" sz="2200" b="1" dirty="0" smtClean="0">
                <a:latin typeface="Times New Roman" panose="02020603050405020304" pitchFamily="18" charset="0"/>
                <a:cs typeface="Times New Roman" panose="02020603050405020304" pitchFamily="18" charset="0"/>
              </a:rPr>
              <a:t>Kết </a:t>
            </a:r>
            <a:r>
              <a:rPr lang="pl-PL" sz="2200" b="1" dirty="0">
                <a:latin typeface="Times New Roman" panose="02020603050405020304" pitchFamily="18" charset="0"/>
                <a:cs typeface="Times New Roman" panose="02020603050405020304" pitchFamily="18" charset="0"/>
              </a:rPr>
              <a:t>quả bằng số </a:t>
            </a:r>
            <a:r>
              <a:rPr lang="pl-PL" sz="2200" b="1" dirty="0" smtClean="0">
                <a:latin typeface="Times New Roman" panose="02020603050405020304" pitchFamily="18" charset="0"/>
                <a:cs typeface="Times New Roman" panose="02020603050405020304" pitchFamily="18" charset="0"/>
              </a:rPr>
              <a:t>:</a:t>
            </a:r>
            <a:endParaRPr lang="en-US" sz="2200" b="1" dirty="0" smtClean="0">
              <a:latin typeface="Times New Roman" panose="02020603050405020304" pitchFamily="18" charset="0"/>
              <a:cs typeface="Times New Roman" panose="02020603050405020304" pitchFamily="18" charset="0"/>
            </a:endParaRPr>
          </a:p>
          <a:p>
            <a:pPr marL="285750" indent="-285750">
              <a:buFontTx/>
              <a:buChar char="-"/>
            </a:pP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zeta1 =</a:t>
            </a:r>
          </a:p>
          <a:p>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    0.2828</a:t>
            </a:r>
          </a:p>
          <a:p>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omegad1 =</a:t>
            </a:r>
          </a:p>
          <a:p>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    1.4081                  0                     0                    0</a:t>
            </a:r>
          </a:p>
          <a:p>
            <a:r>
              <a:rPr lang="en-US" dirty="0">
                <a:latin typeface="Times New Roman" panose="02020603050405020304" pitchFamily="18" charset="0"/>
                <a:cs typeface="Times New Roman" panose="02020603050405020304" pitchFamily="18" charset="0"/>
              </a:rPr>
              <a:t>             0         1.9653                     0                    0</a:t>
            </a:r>
          </a:p>
          <a:p>
            <a:r>
              <a:rPr lang="en-US" dirty="0">
                <a:latin typeface="Times New Roman" panose="02020603050405020304" pitchFamily="18" charset="0"/>
                <a:cs typeface="Times New Roman" panose="02020603050405020304" pitchFamily="18" charset="0"/>
              </a:rPr>
              <a:t>             0                  0          10.8509                    0</a:t>
            </a:r>
          </a:p>
          <a:p>
            <a:r>
              <a:rPr lang="en-US" dirty="0">
                <a:latin typeface="Times New Roman" panose="02020603050405020304" pitchFamily="18" charset="0"/>
                <a:cs typeface="Times New Roman" panose="02020603050405020304" pitchFamily="18" charset="0"/>
              </a:rPr>
              <a:t>             0                  0                     0         10.9168</a:t>
            </a:r>
          </a:p>
          <a:p>
            <a:r>
              <a:rPr lang="en-US" dirty="0">
                <a:latin typeface="Times New Roman" panose="02020603050405020304" pitchFamily="18" charset="0"/>
                <a:cs typeface="Times New Roman" panose="02020603050405020304" pitchFamily="18" charset="0"/>
              </a:rPr>
              <a:t>S =</a:t>
            </a:r>
          </a:p>
          <a:p>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1.0585  = a</a:t>
            </a:r>
            <a:r>
              <a:rPr lang="en-US" baseline="-25000" dirty="0">
                <a:latin typeface="Times New Roman" panose="02020603050405020304" pitchFamily="18" charset="0"/>
                <a:cs typeface="Times New Roman" panose="02020603050405020304" pitchFamily="18" charset="0"/>
              </a:rPr>
              <a:t>w</a:t>
            </a:r>
            <a:endParaRPr lang="en-US" dirty="0">
              <a:latin typeface="Times New Roman" panose="02020603050405020304" pitchFamily="18" charset="0"/>
              <a:cs typeface="Times New Roman" panose="02020603050405020304" pitchFamily="18" charset="0"/>
            </a:endParaRPr>
          </a:p>
          <a:p>
            <a:pPr>
              <a:lnSpc>
                <a:spcPct val="150000"/>
              </a:lnSpc>
              <a:spcAft>
                <a:spcPts val="0"/>
              </a:spcAft>
            </a:pPr>
            <a:endParaRPr lang="fr-FR" b="1"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50000"/>
              </a:lnSpc>
              <a:spcAft>
                <a:spcPts val="0"/>
              </a:spcAft>
            </a:pPr>
            <a:endParaRPr lang="en-US" sz="1600" dirty="0">
              <a:effectLst/>
              <a:latin typeface="VNI-Times" pitchFamily="2"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447800" y="323850"/>
            <a:ext cx="7467600" cy="487363"/>
          </a:xfrm>
          <a:prstGeom prst="rect">
            <a:avLst/>
          </a:prstGeom>
        </p:spPr>
        <p:txBody>
          <a:bodyPr vert="horz" lIns="91440" tIns="45720" rIns="91440" bIns="45720" rtlCol="0" anchor="ctr">
            <a:normAutofit fontScale="7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rgbClr val="1106EC"/>
                </a:solidFill>
                <a:effectLst/>
                <a:uLnTx/>
                <a:uFillTx/>
                <a:latin typeface="Times New Roman" panose="02020603050405020304" pitchFamily="18" charset="0"/>
                <a:ea typeface="+mj-ea"/>
                <a:cs typeface="Times New Roman" panose="02020603050405020304" pitchFamily="18" charset="0"/>
              </a:rPr>
              <a:t>LÝ DO CHỌN ĐỀ TÀI</a:t>
            </a:r>
          </a:p>
        </p:txBody>
      </p:sp>
      <p:sp>
        <p:nvSpPr>
          <p:cNvPr id="6" name="Content Placeholder 2"/>
          <p:cNvSpPr txBox="1">
            <a:spLocks/>
          </p:cNvSpPr>
          <p:nvPr/>
        </p:nvSpPr>
        <p:spPr>
          <a:xfrm>
            <a:off x="-17463" y="777875"/>
            <a:ext cx="8915401" cy="5210175"/>
          </a:xfrm>
          <a:prstGeom prst="rect">
            <a:avLst/>
          </a:prstGeom>
        </p:spPr>
        <p:txBody>
          <a:bodyPr vert="horz" lIns="91440" tIns="45720" rIns="91440" bIns="45720" rtlCol="0">
            <a:normAutofit fontScale="92500" lnSpcReduction="10000"/>
          </a:bodyPr>
          <a:lstStyle/>
          <a:p>
            <a:pPr marL="0" marR="0" lvl="0" indent="0" algn="just" defTabSz="91440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en-US" sz="2400" i="0" u="none" strike="noStrike" kern="1200" cap="none" spc="0" normalizeH="0" baseline="0" noProof="0" dirty="0" smtClean="0">
              <a:ln>
                <a:noFill/>
              </a:ln>
              <a:solidFill>
                <a:schemeClr val="tx2"/>
              </a:solidFill>
              <a:effectLst/>
              <a:uLnTx/>
              <a:uFillTx/>
              <a:latin typeface="Times New Roman"/>
              <a:ea typeface="Calibri"/>
              <a:cs typeface="+mn-cs"/>
            </a:endParaRPr>
          </a:p>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600" i="0" u="none" strike="noStrike" kern="1200" cap="none" spc="0" normalizeH="0" baseline="0" noProof="0" dirty="0"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 </a:t>
            </a:r>
            <a:r>
              <a:rPr kumimoji="0" lang="en-US" sz="3600" i="0" u="none" strike="noStrike" kern="1200" cap="none" spc="0" normalizeH="0" baseline="0" noProof="0" dirty="0" err="1"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Ngày</a:t>
            </a:r>
            <a:r>
              <a:rPr kumimoji="0" lang="en-US" sz="3600" i="0" u="none" strike="noStrike" kern="1200" cap="none" spc="0" normalizeH="0" baseline="0" noProof="0" dirty="0"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 nay v</a:t>
            </a:r>
            <a:r>
              <a:rPr kumimoji="0" lang="vi-VN" sz="3600" i="0" u="none" strike="noStrike" kern="1200" cap="none" spc="0" normalizeH="0" baseline="0" noProof="0" dirty="0"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ới hệ thống giao thông dày đặc, địa hình phức tạp, thì vấn đề đặt ra là làm thế nào để nâng cao độ êm dịu và thoải mái cho người ngồi trên xe khi xe chuyển động.</a:t>
            </a:r>
            <a:endParaRPr kumimoji="0" lang="en-US" sz="3600" i="0" u="none" strike="noStrike" kern="1200" cap="none" spc="0" normalizeH="0" baseline="0" noProof="0" dirty="0"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600" i="0" u="none" strike="noStrike" kern="1200" cap="none" spc="0" normalizeH="0" baseline="0" noProof="0" dirty="0"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vi-VN" sz="3600" i="0" u="none" strike="noStrike" kern="1200" cap="none" spc="0" normalizeH="0" baseline="0" noProof="0" dirty="0"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 Để giải quyết vấn đề trên </a:t>
            </a:r>
            <a:r>
              <a:rPr kumimoji="0" lang="en-US" sz="3600" i="0" u="none" strike="noStrike" kern="1200" cap="none" spc="0" normalizeH="0" baseline="0" noProof="0" dirty="0" err="1"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nên</a:t>
            </a:r>
            <a:r>
              <a:rPr kumimoji="0" lang="en-US" sz="3600" i="0" u="none" strike="noStrike" kern="1200" cap="none" spc="0" normalizeH="0" baseline="0" noProof="0" dirty="0"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 </a:t>
            </a:r>
            <a:r>
              <a:rPr kumimoji="0" lang="en-US" sz="3600" i="0" u="none" strike="noStrike" kern="1200" cap="none" spc="0" normalizeH="0" baseline="0" noProof="0" dirty="0" err="1"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Tôi</a:t>
            </a:r>
            <a:r>
              <a:rPr kumimoji="0" lang="en-US" sz="3600" i="0" u="none" strike="noStrike" kern="1200" cap="none" spc="0" normalizeH="0" baseline="0" noProof="0" dirty="0"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 </a:t>
            </a:r>
            <a:r>
              <a:rPr kumimoji="0" lang="en-US" sz="3600" i="0" u="none" strike="noStrike" kern="1200" cap="none" spc="0" normalizeH="0" baseline="0" noProof="0" dirty="0" err="1"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chọn</a:t>
            </a:r>
            <a:r>
              <a:rPr kumimoji="0" lang="en-US" sz="3600" i="0" u="none" strike="noStrike" kern="1200" cap="none" spc="0" normalizeH="0" baseline="0" noProof="0" dirty="0"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 </a:t>
            </a:r>
            <a:r>
              <a:rPr kumimoji="0" lang="en-US" sz="3600" i="0" u="none" strike="noStrike" kern="1200" cap="none" spc="0" normalizeH="0" baseline="0" noProof="0" dirty="0" err="1"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đề</a:t>
            </a:r>
            <a:r>
              <a:rPr kumimoji="0" lang="en-US" sz="3600" i="0" u="none" strike="noStrike" kern="1200" cap="none" spc="0" normalizeH="0" baseline="0" noProof="0" dirty="0"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 </a:t>
            </a:r>
            <a:r>
              <a:rPr kumimoji="0" lang="en-US" sz="3600" i="0" u="none" strike="noStrike" kern="1200" cap="none" spc="0" normalizeH="0" baseline="0" noProof="0" dirty="0" err="1"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tài</a:t>
            </a:r>
            <a:r>
              <a:rPr kumimoji="0" lang="en-US" sz="3600" i="0" u="none" strike="noStrike" kern="1200" cap="none" spc="0" normalizeH="0" baseline="0" noProof="0" dirty="0"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 : </a:t>
            </a:r>
            <a:r>
              <a:rPr kumimoji="0" lang="vi-VN" sz="3600" i="0" u="none" strike="noStrike" kern="1200" cap="none" spc="0" normalizeH="0" baseline="0" noProof="0" dirty="0"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 Nghiên cứu mức độ êm dịu </a:t>
            </a:r>
            <a:r>
              <a:rPr kumimoji="0" lang="en-US" sz="3600" i="0" u="none" strike="noStrike" kern="1200" cap="none" spc="0" normalizeH="0" baseline="0" noProof="0" dirty="0" err="1"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của</a:t>
            </a:r>
            <a:r>
              <a:rPr kumimoji="0" lang="en-US" sz="3600" i="0" u="none" strike="noStrike" kern="1200" cap="none" spc="0" normalizeH="0" baseline="0" noProof="0" dirty="0"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 </a:t>
            </a:r>
            <a:r>
              <a:rPr kumimoji="0" lang="vi-VN" sz="3600" i="0" u="none" strike="noStrike" kern="1200" cap="none" spc="0" normalizeH="0" baseline="0" noProof="0" dirty="0"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xe bus DAEWOO BC 212 MA sử dụng trong TP. Hồ Chí Minh”</a:t>
            </a:r>
            <a:r>
              <a:rPr kumimoji="0" lang="en-US" sz="3600" i="0" u="none" strike="noStrike" kern="1200" cap="none" spc="0" normalizeH="0" baseline="0" noProof="0" dirty="0" smtClean="0">
                <a:ln>
                  <a:noFill/>
                </a:ln>
                <a:solidFill>
                  <a:schemeClr val="tx1">
                    <a:tint val="75000"/>
                  </a:schemeClr>
                </a:solidFill>
                <a:effectLst/>
                <a:uLnTx/>
                <a:uFillTx/>
                <a:latin typeface="Times New Roman" panose="02020603050405020304" pitchFamily="18" charset="0"/>
                <a:ea typeface="+mn-ea"/>
                <a:cs typeface="Times New Roman" panose="02020603050405020304" pitchFamily="18" charset="0"/>
              </a:rPr>
              <a:t>.</a:t>
            </a:r>
          </a:p>
          <a:p>
            <a:pPr marL="0" marR="0" lvl="0" indent="0" algn="just" defTabSz="914400" rtl="0" eaLnBrk="1" fontAlgn="auto" latinLnBrk="0" hangingPunct="1">
              <a:lnSpc>
                <a:spcPct val="100000"/>
              </a:lnSpc>
              <a:spcBef>
                <a:spcPct val="20000"/>
              </a:spcBef>
              <a:spcAft>
                <a:spcPts val="0"/>
              </a:spcAft>
              <a:buClrTx/>
              <a:buSzTx/>
              <a:buFont typeface="Wingdings" panose="05000000000000000000" pitchFamily="2" charset="2"/>
              <a:buNone/>
              <a:tabLst/>
              <a:defRPr/>
            </a:pPr>
            <a:r>
              <a:rPr kumimoji="0" lang="en-US" sz="3200" i="0" u="none" strike="noStrike" kern="1200" cap="none" spc="0" normalizeH="0" baseline="0" noProof="0" dirty="0" smtClean="0">
                <a:ln>
                  <a:noFill/>
                </a:ln>
                <a:solidFill>
                  <a:schemeClr val="tx2"/>
                </a:solidFill>
                <a:effectLst/>
                <a:uLnTx/>
                <a:uFillTx/>
                <a:latin typeface="Times New Roman" pitchFamily="18" charset="0"/>
                <a:ea typeface="+mn-ea"/>
                <a:cs typeface="Times New Roman" pitchFamily="18" charset="0"/>
              </a:rPr>
              <a:t>          </a:t>
            </a:r>
            <a:endParaRPr kumimoji="0" lang="en-US" sz="3200" i="0" u="none" strike="noStrike" kern="1200" cap="none" spc="0" normalizeH="0" baseline="0" noProof="0" dirty="0">
              <a:ln>
                <a:noFill/>
              </a:ln>
              <a:solidFill>
                <a:schemeClr val="tx2"/>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1000"/>
                                        <p:tgtEl>
                                          <p:spTgt spid="6">
                                            <p:txEl>
                                              <p:pRg st="1" end="1"/>
                                            </p:txEl>
                                          </p:spTgt>
                                        </p:tgtEl>
                                      </p:cBhvr>
                                    </p:animEffect>
                                    <p:anim calcmode="lin" valueType="num">
                                      <p:cBhvr>
                                        <p:cTn id="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xEl>
                                              <p:pRg st="3" end="3"/>
                                            </p:txEl>
                                          </p:spTgt>
                                        </p:tgtEl>
                                        <p:attrNameLst>
                                          <p:attrName>style.visibility</p:attrName>
                                        </p:attrNameLst>
                                      </p:cBhvr>
                                      <p:to>
                                        <p:strVal val="visible"/>
                                      </p:to>
                                    </p:set>
                                    <p:animEffect transition="in" filter="barn(inVertical)">
                                      <p:cBhvr>
                                        <p:cTn id="14"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096" y="1126687"/>
            <a:ext cx="9033163" cy="5878532"/>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342900" indent="-342900">
              <a:lnSpc>
                <a:spcPct val="150000"/>
              </a:lnSpc>
              <a:spcAft>
                <a:spcPts val="0"/>
              </a:spcAft>
              <a:buFont typeface="Wingdings" panose="05000000000000000000" pitchFamily="2" charset="2"/>
              <a:buChar char="v"/>
            </a:pPr>
            <a:r>
              <a:rPr lang="pl-PL" sz="2200" b="1" dirty="0" smtClean="0">
                <a:latin typeface="Times New Roman" panose="02020603050405020304" pitchFamily="18" charset="0"/>
                <a:cs typeface="Times New Roman" panose="02020603050405020304" pitchFamily="18" charset="0"/>
              </a:rPr>
              <a:t>Kết quả mô phỏng bằng các thông số t</a:t>
            </a:r>
            <a:r>
              <a:rPr lang="en-US" sz="2200" b="1" dirty="0" err="1" smtClean="0">
                <a:latin typeface="Times New Roman" panose="02020603050405020304" pitchFamily="18" charset="0"/>
                <a:cs typeface="Times New Roman" panose="02020603050405020304" pitchFamily="18" charset="0"/>
              </a:rPr>
              <a:t>ối</a:t>
            </a:r>
            <a:r>
              <a:rPr lang="en-US" sz="2200" b="1" dirty="0" smtClean="0">
                <a:latin typeface="Times New Roman" panose="02020603050405020304" pitchFamily="18" charset="0"/>
                <a:cs typeface="Times New Roman" panose="02020603050405020304" pitchFamily="18" charset="0"/>
              </a:rPr>
              <a:t> </a:t>
            </a:r>
            <a:r>
              <a:rPr lang="en-US" sz="2200" b="1" dirty="0" err="1" smtClean="0">
                <a:latin typeface="Times New Roman" panose="02020603050405020304" pitchFamily="18" charset="0"/>
                <a:cs typeface="Times New Roman" panose="02020603050405020304" pitchFamily="18" charset="0"/>
              </a:rPr>
              <a:t>ưu</a:t>
            </a:r>
            <a:r>
              <a:rPr lang="pl-PL" sz="2200" b="1" dirty="0" smtClean="0">
                <a:latin typeface="Times New Roman" panose="02020603050405020304" pitchFamily="18" charset="0"/>
                <a:cs typeface="Times New Roman" panose="02020603050405020304" pitchFamily="18" charset="0"/>
              </a:rPr>
              <a:t> trong mặt phẳng </a:t>
            </a:r>
            <a:r>
              <a:rPr lang="en-US" sz="2200" b="1" dirty="0" err="1" smtClean="0">
                <a:latin typeface="Times New Roman" panose="02020603050405020304" pitchFamily="18" charset="0"/>
                <a:cs typeface="Times New Roman" panose="02020603050405020304" pitchFamily="18" charset="0"/>
              </a:rPr>
              <a:t>ngang</a:t>
            </a:r>
            <a:r>
              <a:rPr lang="pl-PL" sz="2200" b="1" dirty="0" smtClean="0">
                <a:latin typeface="Times New Roman" panose="02020603050405020304" pitchFamily="18" charset="0"/>
                <a:cs typeface="Times New Roman" panose="02020603050405020304" pitchFamily="18" charset="0"/>
              </a:rPr>
              <a:t> </a:t>
            </a:r>
            <a:endParaRPr lang="en-US" sz="2200" dirty="0" smtClean="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r>
              <a:rPr lang="pl-PL" sz="2200" b="1" dirty="0" smtClean="0">
                <a:latin typeface="Times New Roman" panose="02020603050405020304" pitchFamily="18" charset="0"/>
                <a:cs typeface="Times New Roman" panose="02020603050405020304" pitchFamily="18" charset="0"/>
              </a:rPr>
              <a:t>Kết </a:t>
            </a:r>
            <a:r>
              <a:rPr lang="pl-PL" sz="2200" b="1" dirty="0">
                <a:latin typeface="Times New Roman" panose="02020603050405020304" pitchFamily="18" charset="0"/>
                <a:cs typeface="Times New Roman" panose="02020603050405020304" pitchFamily="18" charset="0"/>
              </a:rPr>
              <a:t>quả bằng số </a:t>
            </a:r>
            <a:r>
              <a:rPr lang="pl-PL" sz="2200" b="1" dirty="0" smtClean="0">
                <a:latin typeface="Times New Roman" panose="02020603050405020304" pitchFamily="18" charset="0"/>
                <a:cs typeface="Times New Roman" panose="02020603050405020304" pitchFamily="18" charset="0"/>
              </a:rPr>
              <a:t>:</a:t>
            </a:r>
            <a:endParaRPr lang="en-US" sz="2200" b="1" dirty="0" smtClean="0">
              <a:latin typeface="Times New Roman" panose="02020603050405020304" pitchFamily="18" charset="0"/>
              <a:cs typeface="Times New Roman" panose="02020603050405020304" pitchFamily="18" charset="0"/>
            </a:endParaRPr>
          </a:p>
          <a:p>
            <a:pPr marL="285750" indent="-285750">
              <a:buFontTx/>
              <a:buChar char="-"/>
            </a:pP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zeta1 =</a:t>
            </a:r>
          </a:p>
          <a:p>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    0.5491</a:t>
            </a:r>
          </a:p>
          <a:p>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omegad1 =</a:t>
            </a:r>
          </a:p>
          <a:p>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    0.9745                  0                     0                    0</a:t>
            </a:r>
          </a:p>
          <a:p>
            <a:r>
              <a:rPr lang="en-US" dirty="0">
                <a:latin typeface="Times New Roman" panose="02020603050405020304" pitchFamily="18" charset="0"/>
                <a:cs typeface="Times New Roman" panose="02020603050405020304" pitchFamily="18" charset="0"/>
              </a:rPr>
              <a:t>             0         1.4268                     0                    0</a:t>
            </a:r>
          </a:p>
          <a:p>
            <a:r>
              <a:rPr lang="en-US" dirty="0">
                <a:latin typeface="Times New Roman" panose="02020603050405020304" pitchFamily="18" charset="0"/>
                <a:cs typeface="Times New Roman" panose="02020603050405020304" pitchFamily="18" charset="0"/>
              </a:rPr>
              <a:t>             0                  0            9.1530                    0</a:t>
            </a:r>
          </a:p>
          <a:p>
            <a:r>
              <a:rPr lang="en-US" dirty="0">
                <a:latin typeface="Times New Roman" panose="02020603050405020304" pitchFamily="18" charset="0"/>
                <a:cs typeface="Times New Roman" panose="02020603050405020304" pitchFamily="18" charset="0"/>
              </a:rPr>
              <a:t>             0                  0                     0           9.1749</a:t>
            </a:r>
          </a:p>
          <a:p>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S =</a:t>
            </a:r>
          </a:p>
          <a:p>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0.9889  = a</a:t>
            </a:r>
            <a:r>
              <a:rPr lang="en-US" baseline="-25000" dirty="0">
                <a:latin typeface="Times New Roman" panose="02020603050405020304" pitchFamily="18" charset="0"/>
                <a:cs typeface="Times New Roman" panose="02020603050405020304" pitchFamily="18" charset="0"/>
              </a:rPr>
              <a:t>w</a:t>
            </a:r>
            <a:endParaRPr lang="en-US" dirty="0">
              <a:latin typeface="Times New Roman" panose="02020603050405020304" pitchFamily="18" charset="0"/>
              <a:cs typeface="Times New Roman" panose="02020603050405020304" pitchFamily="18" charset="0"/>
            </a:endParaRPr>
          </a:p>
          <a:p>
            <a:pPr>
              <a:lnSpc>
                <a:spcPct val="150000"/>
              </a:lnSpc>
              <a:spcAft>
                <a:spcPts val="0"/>
              </a:spcAft>
            </a:pPr>
            <a:endParaRPr lang="fr-FR" b="1"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50000"/>
              </a:lnSpc>
              <a:spcAft>
                <a:spcPts val="0"/>
              </a:spcAft>
            </a:pPr>
            <a:endParaRPr lang="en-US" sz="1600" dirty="0">
              <a:effectLst/>
              <a:latin typeface="VNI-Times" pitchFamily="2"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a:extLst>
              <a:ext uri="{28A0092B-C50C-407E-A947-70E740481C1C}">
                <a14:useLocalDpi xmlns:a14="http://schemas.microsoft.com/office/drawing/2010/main" val="0"/>
              </a:ext>
            </a:extLst>
          </a:blip>
          <a:srcRect l="2321" t="4524" r="7143"/>
          <a:stretch/>
        </p:blipFill>
        <p:spPr bwMode="auto">
          <a:xfrm>
            <a:off x="0" y="1210821"/>
            <a:ext cx="4648200" cy="4532434"/>
          </a:xfrm>
          <a:prstGeom prst="rect">
            <a:avLst/>
          </a:prstGeom>
          <a:noFill/>
          <a:ln>
            <a:noFill/>
          </a:ln>
          <a:extLst>
            <a:ext uri="{53640926-AAD7-44D8-BBD7-CCE9431645EC}">
              <a14:shadowObscured xmlns:a14="http://schemas.microsoft.com/office/drawing/2010/main"/>
            </a:ext>
          </a:extLst>
        </p:spPr>
      </p:pic>
      <p:sp>
        <p:nvSpPr>
          <p:cNvPr id="3" name="Rectangle 2"/>
          <p:cNvSpPr/>
          <p:nvPr/>
        </p:nvSpPr>
        <p:spPr>
          <a:xfrm>
            <a:off x="504859" y="5556574"/>
            <a:ext cx="4065712" cy="646331"/>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just"/>
            <a:r>
              <a:rPr lang="pl-PL" dirty="0">
                <a:latin typeface="Times New Roman" panose="02020603050405020304" pitchFamily="18" charset="0"/>
                <a:ea typeface="Times New Roman" panose="02020603050405020304" pitchFamily="18" charset="0"/>
              </a:rPr>
              <a:t>Đồ thị chuyển vị của các thông số </a:t>
            </a:r>
            <a:r>
              <a:rPr lang="pl-PL" dirty="0" smtClean="0">
                <a:latin typeface="Times New Roman" panose="02020603050405020304" pitchFamily="18" charset="0"/>
                <a:ea typeface="Times New Roman" panose="02020603050405020304" pitchFamily="18" charset="0"/>
              </a:rPr>
              <a:t>t</a:t>
            </a:r>
            <a:r>
              <a:rPr lang="en-US" dirty="0" err="1" smtClean="0">
                <a:latin typeface="Times New Roman" panose="02020603050405020304" pitchFamily="18" charset="0"/>
                <a:ea typeface="Times New Roman" panose="02020603050405020304" pitchFamily="18" charset="0"/>
              </a:rPr>
              <a:t>hực</a:t>
            </a:r>
            <a:r>
              <a:rPr lang="en-US" dirty="0" smtClean="0">
                <a:latin typeface="Times New Roman" panose="02020603050405020304" pitchFamily="18" charset="0"/>
                <a:ea typeface="Times New Roman" panose="02020603050405020304" pitchFamily="18" charset="0"/>
              </a:rPr>
              <a:t> </a:t>
            </a:r>
            <a:r>
              <a:rPr lang="en-US" dirty="0" err="1" smtClean="0">
                <a:latin typeface="Times New Roman" panose="02020603050405020304" pitchFamily="18" charset="0"/>
                <a:ea typeface="Times New Roman" panose="02020603050405020304" pitchFamily="18" charset="0"/>
              </a:rPr>
              <a:t>tế</a:t>
            </a:r>
            <a:endParaRPr lang="en-US" dirty="0" smtClean="0">
              <a:latin typeface="Times New Roman" panose="02020603050405020304" pitchFamily="18" charset="0"/>
              <a:ea typeface="Times New Roman" panose="02020603050405020304" pitchFamily="18" charset="0"/>
            </a:endParaRPr>
          </a:p>
          <a:p>
            <a:pPr algn="just"/>
            <a:r>
              <a:rPr lang="pl-PL" dirty="0" smtClean="0">
                <a:latin typeface="Times New Roman" panose="02020603050405020304" pitchFamily="18" charset="0"/>
                <a:ea typeface="Times New Roman" panose="02020603050405020304" pitchFamily="18" charset="0"/>
              </a:rPr>
              <a:t> </a:t>
            </a:r>
            <a:r>
              <a:rPr lang="pl-PL" dirty="0">
                <a:latin typeface="Times New Roman" panose="02020603050405020304" pitchFamily="18" charset="0"/>
                <a:ea typeface="Times New Roman" panose="02020603050405020304" pitchFamily="18" charset="0"/>
              </a:rPr>
              <a:t>trong mặt phẳng </a:t>
            </a:r>
            <a:r>
              <a:rPr lang="en-US" dirty="0" err="1" smtClean="0">
                <a:latin typeface="Times New Roman" panose="02020603050405020304" pitchFamily="18" charset="0"/>
                <a:ea typeface="Times New Roman" panose="02020603050405020304" pitchFamily="18" charset="0"/>
              </a:rPr>
              <a:t>ngang</a:t>
            </a:r>
            <a:endParaRPr lang="en-US" dirty="0"/>
          </a:p>
        </p:txBody>
      </p:sp>
      <p:pic>
        <p:nvPicPr>
          <p:cNvPr id="4" name="Picture 3"/>
          <p:cNvPicPr/>
          <p:nvPr/>
        </p:nvPicPr>
        <p:blipFill rotWithShape="1">
          <a:blip r:embed="rId3">
            <a:extLst>
              <a:ext uri="{28A0092B-C50C-407E-A947-70E740481C1C}">
                <a14:useLocalDpi xmlns:a14="http://schemas.microsoft.com/office/drawing/2010/main" val="0"/>
              </a:ext>
            </a:extLst>
          </a:blip>
          <a:srcRect l="2321" t="4762" r="7143" b="1904"/>
          <a:stretch/>
        </p:blipFill>
        <p:spPr bwMode="auto">
          <a:xfrm>
            <a:off x="4641346" y="1210837"/>
            <a:ext cx="4572000" cy="4429676"/>
          </a:xfrm>
          <a:prstGeom prst="rect">
            <a:avLst/>
          </a:prstGeom>
          <a:noFill/>
          <a:ln>
            <a:noFill/>
          </a:ln>
          <a:extLst>
            <a:ext uri="{53640926-AAD7-44D8-BBD7-CCE9431645EC}">
              <a14:shadowObscured xmlns:a14="http://schemas.microsoft.com/office/drawing/2010/main"/>
            </a:ext>
          </a:extLst>
        </p:spPr>
      </p:pic>
      <p:sp>
        <p:nvSpPr>
          <p:cNvPr id="5" name="Rectangle 4"/>
          <p:cNvSpPr/>
          <p:nvPr/>
        </p:nvSpPr>
        <p:spPr>
          <a:xfrm>
            <a:off x="5196126" y="5575247"/>
            <a:ext cx="3958148" cy="646331"/>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pl-PL" dirty="0">
                <a:latin typeface="Times New Roman" panose="02020603050405020304" pitchFamily="18" charset="0"/>
                <a:ea typeface="Times New Roman" panose="02020603050405020304" pitchFamily="18" charset="0"/>
              </a:rPr>
              <a:t>Đồ thị chuyển vị của các thông số tối ưu </a:t>
            </a:r>
            <a:endParaRPr lang="en-US" dirty="0" smtClean="0">
              <a:latin typeface="Times New Roman" panose="02020603050405020304" pitchFamily="18" charset="0"/>
              <a:ea typeface="Times New Roman" panose="02020603050405020304" pitchFamily="18" charset="0"/>
            </a:endParaRPr>
          </a:p>
          <a:p>
            <a:r>
              <a:rPr lang="pl-PL" dirty="0" smtClean="0">
                <a:latin typeface="Times New Roman" panose="02020603050405020304" pitchFamily="18" charset="0"/>
                <a:ea typeface="Times New Roman" panose="02020603050405020304" pitchFamily="18" charset="0"/>
              </a:rPr>
              <a:t>trong </a:t>
            </a:r>
            <a:r>
              <a:rPr lang="pl-PL" dirty="0">
                <a:latin typeface="Times New Roman" panose="02020603050405020304" pitchFamily="18" charset="0"/>
                <a:ea typeface="Times New Roman" panose="02020603050405020304" pitchFamily="18" charset="0"/>
              </a:rPr>
              <a:t>mặt phẳng </a:t>
            </a:r>
            <a:r>
              <a:rPr lang="en-US" dirty="0" err="1" smtClean="0">
                <a:latin typeface="Times New Roman" panose="02020603050405020304" pitchFamily="18" charset="0"/>
                <a:ea typeface="Times New Roman" panose="02020603050405020304" pitchFamily="18" charset="0"/>
              </a:rPr>
              <a:t>ngang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a:extLst>
              <a:ext uri="{28A0092B-C50C-407E-A947-70E740481C1C}">
                <a14:useLocalDpi xmlns:a14="http://schemas.microsoft.com/office/drawing/2010/main" val="0"/>
              </a:ext>
            </a:extLst>
          </a:blip>
          <a:srcRect l="3571" t="5000" r="7500" b="1428"/>
          <a:stretch/>
        </p:blipFill>
        <p:spPr bwMode="auto">
          <a:xfrm>
            <a:off x="0" y="1218978"/>
            <a:ext cx="4343400" cy="4442083"/>
          </a:xfrm>
          <a:prstGeom prst="rect">
            <a:avLst/>
          </a:prstGeom>
          <a:noFill/>
          <a:ln>
            <a:noFill/>
          </a:ln>
          <a:extLst>
            <a:ext uri="{53640926-AAD7-44D8-BBD7-CCE9431645EC}">
              <a14:shadowObscured xmlns:a14="http://schemas.microsoft.com/office/drawing/2010/main"/>
            </a:ext>
          </a:extLst>
        </p:spPr>
      </p:pic>
      <p:pic>
        <p:nvPicPr>
          <p:cNvPr id="4" name="Picture 3"/>
          <p:cNvPicPr/>
          <p:nvPr/>
        </p:nvPicPr>
        <p:blipFill rotWithShape="1">
          <a:blip r:embed="rId3">
            <a:extLst>
              <a:ext uri="{28A0092B-C50C-407E-A947-70E740481C1C}">
                <a14:useLocalDpi xmlns:a14="http://schemas.microsoft.com/office/drawing/2010/main" val="0"/>
              </a:ext>
            </a:extLst>
          </a:blip>
          <a:srcRect l="3572" t="4762" r="7321"/>
          <a:stretch/>
        </p:blipFill>
        <p:spPr bwMode="auto">
          <a:xfrm>
            <a:off x="4343254" y="1218978"/>
            <a:ext cx="4876800" cy="4514001"/>
          </a:xfrm>
          <a:prstGeom prst="rect">
            <a:avLst/>
          </a:prstGeom>
          <a:noFill/>
          <a:ln>
            <a:noFill/>
          </a:ln>
          <a:extLst>
            <a:ext uri="{53640926-AAD7-44D8-BBD7-CCE9431645EC}">
              <a14:shadowObscured xmlns:a14="http://schemas.microsoft.com/office/drawing/2010/main"/>
            </a:ext>
          </a:extLst>
        </p:spPr>
      </p:pic>
      <p:sp>
        <p:nvSpPr>
          <p:cNvPr id="5" name="Rectangle 4"/>
          <p:cNvSpPr/>
          <p:nvPr/>
        </p:nvSpPr>
        <p:spPr>
          <a:xfrm>
            <a:off x="519274" y="5572535"/>
            <a:ext cx="4065712" cy="646331"/>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just"/>
            <a:r>
              <a:rPr lang="pl-PL" dirty="0">
                <a:latin typeface="Times New Roman" panose="02020603050405020304" pitchFamily="18" charset="0"/>
                <a:ea typeface="Times New Roman" panose="02020603050405020304" pitchFamily="18" charset="0"/>
              </a:rPr>
              <a:t>Đồ thị </a:t>
            </a:r>
            <a:r>
              <a:rPr lang="en-US" dirty="0" err="1" smtClean="0">
                <a:latin typeface="Times New Roman" panose="02020603050405020304" pitchFamily="18" charset="0"/>
                <a:ea typeface="Times New Roman" panose="02020603050405020304" pitchFamily="18" charset="0"/>
              </a:rPr>
              <a:t>vận</a:t>
            </a:r>
            <a:r>
              <a:rPr lang="en-US" dirty="0" smtClean="0">
                <a:latin typeface="Times New Roman" panose="02020603050405020304" pitchFamily="18" charset="0"/>
                <a:ea typeface="Times New Roman" panose="02020603050405020304" pitchFamily="18" charset="0"/>
              </a:rPr>
              <a:t> </a:t>
            </a:r>
            <a:r>
              <a:rPr lang="en-US" dirty="0" err="1" smtClean="0">
                <a:latin typeface="Times New Roman" panose="02020603050405020304" pitchFamily="18" charset="0"/>
                <a:ea typeface="Times New Roman" panose="02020603050405020304" pitchFamily="18" charset="0"/>
              </a:rPr>
              <a:t>tốc</a:t>
            </a:r>
            <a:r>
              <a:rPr lang="pl-PL" dirty="0" smtClean="0">
                <a:latin typeface="Times New Roman" panose="02020603050405020304" pitchFamily="18" charset="0"/>
                <a:ea typeface="Times New Roman" panose="02020603050405020304" pitchFamily="18" charset="0"/>
              </a:rPr>
              <a:t> </a:t>
            </a:r>
            <a:r>
              <a:rPr lang="pl-PL" dirty="0">
                <a:latin typeface="Times New Roman" panose="02020603050405020304" pitchFamily="18" charset="0"/>
                <a:ea typeface="Times New Roman" panose="02020603050405020304" pitchFamily="18" charset="0"/>
              </a:rPr>
              <a:t>của các thông số </a:t>
            </a:r>
            <a:r>
              <a:rPr lang="pl-PL" dirty="0" smtClean="0">
                <a:latin typeface="Times New Roman" panose="02020603050405020304" pitchFamily="18" charset="0"/>
                <a:ea typeface="Times New Roman" panose="02020603050405020304" pitchFamily="18" charset="0"/>
              </a:rPr>
              <a:t>t</a:t>
            </a:r>
            <a:r>
              <a:rPr lang="en-US" dirty="0" err="1" smtClean="0">
                <a:latin typeface="Times New Roman" panose="02020603050405020304" pitchFamily="18" charset="0"/>
                <a:ea typeface="Times New Roman" panose="02020603050405020304" pitchFamily="18" charset="0"/>
              </a:rPr>
              <a:t>hực</a:t>
            </a:r>
            <a:r>
              <a:rPr lang="en-US" dirty="0" smtClean="0">
                <a:latin typeface="Times New Roman" panose="02020603050405020304" pitchFamily="18" charset="0"/>
                <a:ea typeface="Times New Roman" panose="02020603050405020304" pitchFamily="18" charset="0"/>
              </a:rPr>
              <a:t> </a:t>
            </a:r>
            <a:r>
              <a:rPr lang="en-US" dirty="0" err="1" smtClean="0">
                <a:latin typeface="Times New Roman" panose="02020603050405020304" pitchFamily="18" charset="0"/>
                <a:ea typeface="Times New Roman" panose="02020603050405020304" pitchFamily="18" charset="0"/>
              </a:rPr>
              <a:t>tế</a:t>
            </a:r>
            <a:endParaRPr lang="en-US" dirty="0" smtClean="0">
              <a:latin typeface="Times New Roman" panose="02020603050405020304" pitchFamily="18" charset="0"/>
              <a:ea typeface="Times New Roman" panose="02020603050405020304" pitchFamily="18" charset="0"/>
            </a:endParaRPr>
          </a:p>
          <a:p>
            <a:pPr algn="just"/>
            <a:r>
              <a:rPr lang="pl-PL" dirty="0" smtClean="0">
                <a:latin typeface="Times New Roman" panose="02020603050405020304" pitchFamily="18" charset="0"/>
                <a:ea typeface="Times New Roman" panose="02020603050405020304" pitchFamily="18" charset="0"/>
              </a:rPr>
              <a:t> </a:t>
            </a:r>
            <a:r>
              <a:rPr lang="pl-PL" dirty="0">
                <a:latin typeface="Times New Roman" panose="02020603050405020304" pitchFamily="18" charset="0"/>
                <a:ea typeface="Times New Roman" panose="02020603050405020304" pitchFamily="18" charset="0"/>
              </a:rPr>
              <a:t>trong mặt phẳng </a:t>
            </a:r>
            <a:r>
              <a:rPr lang="en-US" dirty="0" err="1" smtClean="0">
                <a:latin typeface="Times New Roman" panose="02020603050405020304" pitchFamily="18" charset="0"/>
                <a:ea typeface="Times New Roman" panose="02020603050405020304" pitchFamily="18" charset="0"/>
              </a:rPr>
              <a:t>ngang</a:t>
            </a:r>
            <a:endParaRPr lang="en-US" dirty="0"/>
          </a:p>
        </p:txBody>
      </p:sp>
      <p:sp>
        <p:nvSpPr>
          <p:cNvPr id="6" name="Rectangle 5"/>
          <p:cNvSpPr/>
          <p:nvPr/>
        </p:nvSpPr>
        <p:spPr>
          <a:xfrm>
            <a:off x="5196126" y="5553474"/>
            <a:ext cx="3958148" cy="646331"/>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pl-PL" dirty="0">
                <a:latin typeface="Times New Roman" panose="02020603050405020304" pitchFamily="18" charset="0"/>
                <a:ea typeface="Times New Roman" panose="02020603050405020304" pitchFamily="18" charset="0"/>
              </a:rPr>
              <a:t>Đồ thị </a:t>
            </a:r>
            <a:r>
              <a:rPr lang="en-US" dirty="0" err="1" smtClean="0">
                <a:latin typeface="Times New Roman" panose="02020603050405020304" pitchFamily="18" charset="0"/>
                <a:ea typeface="Times New Roman" panose="02020603050405020304" pitchFamily="18" charset="0"/>
              </a:rPr>
              <a:t>vận</a:t>
            </a:r>
            <a:r>
              <a:rPr lang="en-US" dirty="0" smtClean="0">
                <a:latin typeface="Times New Roman" panose="02020603050405020304" pitchFamily="18" charset="0"/>
                <a:ea typeface="Times New Roman" panose="02020603050405020304" pitchFamily="18" charset="0"/>
              </a:rPr>
              <a:t> </a:t>
            </a:r>
            <a:r>
              <a:rPr lang="en-US" dirty="0" err="1" smtClean="0">
                <a:latin typeface="Times New Roman" panose="02020603050405020304" pitchFamily="18" charset="0"/>
                <a:ea typeface="Times New Roman" panose="02020603050405020304" pitchFamily="18" charset="0"/>
              </a:rPr>
              <a:t>tốc</a:t>
            </a:r>
            <a:r>
              <a:rPr lang="pl-PL" dirty="0" smtClean="0">
                <a:latin typeface="Times New Roman" panose="02020603050405020304" pitchFamily="18" charset="0"/>
                <a:ea typeface="Times New Roman" panose="02020603050405020304" pitchFamily="18" charset="0"/>
              </a:rPr>
              <a:t> </a:t>
            </a:r>
            <a:r>
              <a:rPr lang="pl-PL" dirty="0">
                <a:latin typeface="Times New Roman" panose="02020603050405020304" pitchFamily="18" charset="0"/>
                <a:ea typeface="Times New Roman" panose="02020603050405020304" pitchFamily="18" charset="0"/>
              </a:rPr>
              <a:t>của các thông số tối ưu </a:t>
            </a:r>
            <a:endParaRPr lang="en-US" dirty="0" smtClean="0">
              <a:latin typeface="Times New Roman" panose="02020603050405020304" pitchFamily="18" charset="0"/>
              <a:ea typeface="Times New Roman" panose="02020603050405020304" pitchFamily="18" charset="0"/>
            </a:endParaRPr>
          </a:p>
          <a:p>
            <a:r>
              <a:rPr lang="pl-PL" dirty="0" smtClean="0">
                <a:latin typeface="Times New Roman" panose="02020603050405020304" pitchFamily="18" charset="0"/>
                <a:ea typeface="Times New Roman" panose="02020603050405020304" pitchFamily="18" charset="0"/>
              </a:rPr>
              <a:t>trong </a:t>
            </a:r>
            <a:r>
              <a:rPr lang="pl-PL" dirty="0">
                <a:latin typeface="Times New Roman" panose="02020603050405020304" pitchFamily="18" charset="0"/>
                <a:ea typeface="Times New Roman" panose="02020603050405020304" pitchFamily="18" charset="0"/>
              </a:rPr>
              <a:t>mặt phẳng </a:t>
            </a:r>
            <a:r>
              <a:rPr lang="en-US" dirty="0" err="1" smtClean="0">
                <a:latin typeface="Times New Roman" panose="02020603050405020304" pitchFamily="18" charset="0"/>
                <a:ea typeface="Times New Roman" panose="02020603050405020304" pitchFamily="18" charset="0"/>
              </a:rPr>
              <a:t>ngang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a:extLst>
              <a:ext uri="{28A0092B-C50C-407E-A947-70E740481C1C}">
                <a14:useLocalDpi xmlns:a14="http://schemas.microsoft.com/office/drawing/2010/main" val="0"/>
              </a:ext>
            </a:extLst>
          </a:blip>
          <a:srcRect l="4175" t="5624" r="7612"/>
          <a:stretch/>
        </p:blipFill>
        <p:spPr bwMode="auto">
          <a:xfrm>
            <a:off x="0" y="1290167"/>
            <a:ext cx="4410075" cy="4411990"/>
          </a:xfrm>
          <a:prstGeom prst="rect">
            <a:avLst/>
          </a:prstGeom>
          <a:noFill/>
          <a:ln>
            <a:noFill/>
          </a:ln>
          <a:extLst>
            <a:ext uri="{53640926-AAD7-44D8-BBD7-CCE9431645EC}">
              <a14:shadowObscured xmlns:a14="http://schemas.microsoft.com/office/drawing/2010/main"/>
            </a:ext>
          </a:extLst>
        </p:spPr>
      </p:pic>
      <p:sp>
        <p:nvSpPr>
          <p:cNvPr id="3" name="Rectangle 2"/>
          <p:cNvSpPr/>
          <p:nvPr/>
        </p:nvSpPr>
        <p:spPr>
          <a:xfrm>
            <a:off x="587056" y="5542471"/>
            <a:ext cx="4065712" cy="646331"/>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just"/>
            <a:r>
              <a:rPr lang="pl-PL" dirty="0">
                <a:latin typeface="Times New Roman" panose="02020603050405020304" pitchFamily="18" charset="0"/>
                <a:ea typeface="Times New Roman" panose="02020603050405020304" pitchFamily="18" charset="0"/>
              </a:rPr>
              <a:t>Đồ thị </a:t>
            </a:r>
            <a:r>
              <a:rPr lang="en-US" dirty="0" err="1" smtClean="0">
                <a:latin typeface="Times New Roman" panose="02020603050405020304" pitchFamily="18" charset="0"/>
                <a:ea typeface="Times New Roman" panose="02020603050405020304" pitchFamily="18" charset="0"/>
              </a:rPr>
              <a:t>gia</a:t>
            </a:r>
            <a:r>
              <a:rPr lang="en-US" dirty="0" smtClean="0">
                <a:latin typeface="Times New Roman" panose="02020603050405020304" pitchFamily="18" charset="0"/>
                <a:ea typeface="Times New Roman" panose="02020603050405020304" pitchFamily="18" charset="0"/>
              </a:rPr>
              <a:t> </a:t>
            </a:r>
            <a:r>
              <a:rPr lang="en-US" dirty="0" err="1" smtClean="0">
                <a:latin typeface="Times New Roman" panose="02020603050405020304" pitchFamily="18" charset="0"/>
                <a:ea typeface="Times New Roman" panose="02020603050405020304" pitchFamily="18" charset="0"/>
              </a:rPr>
              <a:t>tốc</a:t>
            </a:r>
            <a:r>
              <a:rPr lang="pl-PL" dirty="0" smtClean="0">
                <a:latin typeface="Times New Roman" panose="02020603050405020304" pitchFamily="18" charset="0"/>
                <a:ea typeface="Times New Roman" panose="02020603050405020304" pitchFamily="18" charset="0"/>
              </a:rPr>
              <a:t> </a:t>
            </a:r>
            <a:r>
              <a:rPr lang="pl-PL" dirty="0">
                <a:latin typeface="Times New Roman" panose="02020603050405020304" pitchFamily="18" charset="0"/>
                <a:ea typeface="Times New Roman" panose="02020603050405020304" pitchFamily="18" charset="0"/>
              </a:rPr>
              <a:t>của các thông số </a:t>
            </a:r>
            <a:r>
              <a:rPr lang="pl-PL" dirty="0" smtClean="0">
                <a:latin typeface="Times New Roman" panose="02020603050405020304" pitchFamily="18" charset="0"/>
                <a:ea typeface="Times New Roman" panose="02020603050405020304" pitchFamily="18" charset="0"/>
              </a:rPr>
              <a:t>t</a:t>
            </a:r>
            <a:r>
              <a:rPr lang="en-US" dirty="0" err="1" smtClean="0">
                <a:latin typeface="Times New Roman" panose="02020603050405020304" pitchFamily="18" charset="0"/>
                <a:ea typeface="Times New Roman" panose="02020603050405020304" pitchFamily="18" charset="0"/>
              </a:rPr>
              <a:t>hực</a:t>
            </a:r>
            <a:r>
              <a:rPr lang="en-US" dirty="0" smtClean="0">
                <a:latin typeface="Times New Roman" panose="02020603050405020304" pitchFamily="18" charset="0"/>
                <a:ea typeface="Times New Roman" panose="02020603050405020304" pitchFamily="18" charset="0"/>
              </a:rPr>
              <a:t> </a:t>
            </a:r>
            <a:r>
              <a:rPr lang="en-US" dirty="0" err="1" smtClean="0">
                <a:latin typeface="Times New Roman" panose="02020603050405020304" pitchFamily="18" charset="0"/>
                <a:ea typeface="Times New Roman" panose="02020603050405020304" pitchFamily="18" charset="0"/>
              </a:rPr>
              <a:t>tế</a:t>
            </a:r>
            <a:endParaRPr lang="en-US" dirty="0" smtClean="0">
              <a:latin typeface="Times New Roman" panose="02020603050405020304" pitchFamily="18" charset="0"/>
              <a:ea typeface="Times New Roman" panose="02020603050405020304" pitchFamily="18" charset="0"/>
            </a:endParaRPr>
          </a:p>
          <a:p>
            <a:pPr algn="just"/>
            <a:r>
              <a:rPr lang="pl-PL" dirty="0" smtClean="0">
                <a:latin typeface="Times New Roman" panose="02020603050405020304" pitchFamily="18" charset="0"/>
                <a:ea typeface="Times New Roman" panose="02020603050405020304" pitchFamily="18" charset="0"/>
              </a:rPr>
              <a:t> </a:t>
            </a:r>
            <a:r>
              <a:rPr lang="pl-PL" dirty="0">
                <a:latin typeface="Times New Roman" panose="02020603050405020304" pitchFamily="18" charset="0"/>
                <a:ea typeface="Times New Roman" panose="02020603050405020304" pitchFamily="18" charset="0"/>
              </a:rPr>
              <a:t>trong mặt phẳng </a:t>
            </a:r>
            <a:r>
              <a:rPr lang="en-US" dirty="0" err="1" smtClean="0">
                <a:latin typeface="Times New Roman" panose="02020603050405020304" pitchFamily="18" charset="0"/>
                <a:ea typeface="Times New Roman" panose="02020603050405020304" pitchFamily="18" charset="0"/>
              </a:rPr>
              <a:t>ngang</a:t>
            </a:r>
            <a:endParaRPr lang="en-US" dirty="0"/>
          </a:p>
        </p:txBody>
      </p:sp>
      <p:pic>
        <p:nvPicPr>
          <p:cNvPr id="4" name="Picture 3"/>
          <p:cNvPicPr/>
          <p:nvPr/>
        </p:nvPicPr>
        <p:blipFill rotWithShape="1">
          <a:blip r:embed="rId3">
            <a:extLst>
              <a:ext uri="{28A0092B-C50C-407E-A947-70E740481C1C}">
                <a14:useLocalDpi xmlns:a14="http://schemas.microsoft.com/office/drawing/2010/main" val="0"/>
              </a:ext>
            </a:extLst>
          </a:blip>
          <a:srcRect l="3572" t="4762" r="7679" b="1666"/>
          <a:stretch/>
        </p:blipFill>
        <p:spPr bwMode="auto">
          <a:xfrm>
            <a:off x="4407503" y="1237181"/>
            <a:ext cx="4733925" cy="4382784"/>
          </a:xfrm>
          <a:prstGeom prst="rect">
            <a:avLst/>
          </a:prstGeom>
          <a:noFill/>
          <a:ln>
            <a:noFill/>
          </a:ln>
          <a:extLst>
            <a:ext uri="{53640926-AAD7-44D8-BBD7-CCE9431645EC}">
              <a14:shadowObscured xmlns:a14="http://schemas.microsoft.com/office/drawing/2010/main"/>
            </a:ext>
          </a:extLst>
        </p:spPr>
      </p:pic>
      <p:sp>
        <p:nvSpPr>
          <p:cNvPr id="5" name="Rectangle 4"/>
          <p:cNvSpPr/>
          <p:nvPr/>
        </p:nvSpPr>
        <p:spPr>
          <a:xfrm>
            <a:off x="5179298" y="5542470"/>
            <a:ext cx="3958148" cy="646331"/>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pl-PL" dirty="0">
                <a:latin typeface="Times New Roman" panose="02020603050405020304" pitchFamily="18" charset="0"/>
                <a:ea typeface="Times New Roman" panose="02020603050405020304" pitchFamily="18" charset="0"/>
              </a:rPr>
              <a:t>Đồ thị </a:t>
            </a:r>
            <a:r>
              <a:rPr lang="en-US" dirty="0" err="1" smtClean="0">
                <a:latin typeface="Times New Roman" panose="02020603050405020304" pitchFamily="18" charset="0"/>
                <a:ea typeface="Times New Roman" panose="02020603050405020304" pitchFamily="18" charset="0"/>
              </a:rPr>
              <a:t>gia</a:t>
            </a:r>
            <a:r>
              <a:rPr lang="en-US" dirty="0" smtClean="0">
                <a:latin typeface="Times New Roman" panose="02020603050405020304" pitchFamily="18" charset="0"/>
                <a:ea typeface="Times New Roman" panose="02020603050405020304" pitchFamily="18" charset="0"/>
              </a:rPr>
              <a:t> </a:t>
            </a:r>
            <a:r>
              <a:rPr lang="en-US" dirty="0" err="1" smtClean="0">
                <a:latin typeface="Times New Roman" panose="02020603050405020304" pitchFamily="18" charset="0"/>
                <a:ea typeface="Times New Roman" panose="02020603050405020304" pitchFamily="18" charset="0"/>
              </a:rPr>
              <a:t>tốc</a:t>
            </a:r>
            <a:r>
              <a:rPr lang="pl-PL" dirty="0" smtClean="0">
                <a:latin typeface="Times New Roman" panose="02020603050405020304" pitchFamily="18" charset="0"/>
                <a:ea typeface="Times New Roman" panose="02020603050405020304" pitchFamily="18" charset="0"/>
              </a:rPr>
              <a:t> </a:t>
            </a:r>
            <a:r>
              <a:rPr lang="pl-PL" dirty="0">
                <a:latin typeface="Times New Roman" panose="02020603050405020304" pitchFamily="18" charset="0"/>
                <a:ea typeface="Times New Roman" panose="02020603050405020304" pitchFamily="18" charset="0"/>
              </a:rPr>
              <a:t>của các thông số tối ưu </a:t>
            </a:r>
            <a:endParaRPr lang="en-US" dirty="0" smtClean="0">
              <a:latin typeface="Times New Roman" panose="02020603050405020304" pitchFamily="18" charset="0"/>
              <a:ea typeface="Times New Roman" panose="02020603050405020304" pitchFamily="18" charset="0"/>
            </a:endParaRPr>
          </a:p>
          <a:p>
            <a:r>
              <a:rPr lang="pl-PL" dirty="0" smtClean="0">
                <a:latin typeface="Times New Roman" panose="02020603050405020304" pitchFamily="18" charset="0"/>
                <a:ea typeface="Times New Roman" panose="02020603050405020304" pitchFamily="18" charset="0"/>
              </a:rPr>
              <a:t>trong </a:t>
            </a:r>
            <a:r>
              <a:rPr lang="pl-PL" dirty="0">
                <a:latin typeface="Times New Roman" panose="02020603050405020304" pitchFamily="18" charset="0"/>
                <a:ea typeface="Times New Roman" panose="02020603050405020304" pitchFamily="18" charset="0"/>
              </a:rPr>
              <a:t>mặt phẳng </a:t>
            </a:r>
            <a:r>
              <a:rPr lang="en-US" dirty="0" err="1" smtClean="0">
                <a:latin typeface="Times New Roman" panose="02020603050405020304" pitchFamily="18" charset="0"/>
                <a:ea typeface="Times New Roman" panose="02020603050405020304" pitchFamily="18" charset="0"/>
              </a:rPr>
              <a:t>ngang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144" y="1116407"/>
            <a:ext cx="9098856" cy="5924699"/>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nSpc>
                <a:spcPct val="150000"/>
              </a:lnSpc>
              <a:spcAft>
                <a:spcPts val="600"/>
              </a:spcAft>
            </a:pP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6.2.  ĐÁNH GIÁ ĐỘ ÊM DỊU CỦA XE </a:t>
            </a:r>
            <a:r>
              <a:rPr lang="en-US" sz="2800" b="1" dirty="0" smtClean="0">
                <a:latin typeface="Times New Roman" panose="02020603050405020304" pitchFamily="18" charset="0"/>
                <a:ea typeface="Times New Roman" panose="02020603050405020304" pitchFamily="18" charset="0"/>
                <a:cs typeface="Times New Roman" panose="02020603050405020304" pitchFamily="18" charset="0"/>
              </a:rPr>
              <a:t>:</a:t>
            </a:r>
          </a:p>
          <a:p>
            <a:pPr marL="457200" indent="-457200">
              <a:buFont typeface="Wingdings" panose="05000000000000000000" pitchFamily="2" charset="2"/>
              <a:buChar char="v"/>
            </a:pPr>
            <a:r>
              <a:rPr lang="en-US" sz="3000" b="1" dirty="0" err="1">
                <a:latin typeface="Times New Roman" panose="02020603050405020304" pitchFamily="18" charset="0"/>
                <a:cs typeface="Times New Roman" panose="02020603050405020304" pitchFamily="18" charset="0"/>
              </a:rPr>
              <a:t>Trong</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mặt</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phẳng</a:t>
            </a:r>
            <a:r>
              <a:rPr lang="en-US" sz="3000" b="1" dirty="0">
                <a:latin typeface="Times New Roman" panose="02020603050405020304" pitchFamily="18" charset="0"/>
                <a:cs typeface="Times New Roman" panose="02020603050405020304" pitchFamily="18" charset="0"/>
              </a:rPr>
              <a:t> </a:t>
            </a:r>
            <a:r>
              <a:rPr lang="en-US" sz="3000" b="1" dirty="0" err="1" smtClean="0">
                <a:latin typeface="Times New Roman" panose="02020603050405020304" pitchFamily="18" charset="0"/>
                <a:cs typeface="Times New Roman" panose="02020603050405020304" pitchFamily="18" charset="0"/>
              </a:rPr>
              <a:t>dọc</a:t>
            </a:r>
            <a:r>
              <a:rPr lang="en-US" sz="3000" b="1" dirty="0" smtClean="0">
                <a:latin typeface="Times New Roman" panose="02020603050405020304" pitchFamily="18" charset="0"/>
                <a:cs typeface="Times New Roman" panose="02020603050405020304" pitchFamily="18" charset="0"/>
              </a:rPr>
              <a:t>: </a:t>
            </a:r>
          </a:p>
          <a:p>
            <a:pPr marL="457200" indent="-457200">
              <a:buFont typeface="Arial" panose="020B0604020202020204" pitchFamily="34" charset="0"/>
              <a:buChar char="•"/>
            </a:pPr>
            <a:r>
              <a:rPr lang="en-US" sz="3000" dirty="0" err="1" smtClean="0">
                <a:latin typeface="Times New Roman" panose="02020603050405020304" pitchFamily="18" charset="0"/>
                <a:cs typeface="Times New Roman" panose="02020603050405020304" pitchFamily="18" charset="0"/>
              </a:rPr>
              <a:t>Xe</a:t>
            </a:r>
            <a:r>
              <a:rPr lang="en-US" sz="3000" dirty="0" smtClean="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có</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tần</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số</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riêng</a:t>
            </a:r>
            <a:r>
              <a:rPr lang="en-US" sz="3000" dirty="0">
                <a:latin typeface="Times New Roman" panose="02020603050405020304" pitchFamily="18" charset="0"/>
                <a:cs typeface="Times New Roman" panose="02020603050405020304" pitchFamily="18" charset="0"/>
              </a:rPr>
              <a:t> f(w) = 1,0087Hz </a:t>
            </a:r>
            <a:r>
              <a:rPr lang="en-US" sz="3000" dirty="0" err="1">
                <a:latin typeface="Times New Roman" panose="02020603050405020304" pitchFamily="18" charset="0"/>
                <a:cs typeface="Times New Roman" panose="02020603050405020304" pitchFamily="18" charset="0"/>
              </a:rPr>
              <a:t>và</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trọng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số</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gia</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tốc</a:t>
            </a:r>
            <a:r>
              <a:rPr lang="en-US" sz="3000" dirty="0">
                <a:latin typeface="Times New Roman" panose="02020603050405020304" pitchFamily="18" charset="0"/>
                <a:cs typeface="Times New Roman" panose="02020603050405020304" pitchFamily="18" charset="0"/>
              </a:rPr>
              <a:t> </a:t>
            </a:r>
            <a:r>
              <a:rPr lang="en-US" sz="3000" dirty="0" smtClean="0">
                <a:latin typeface="Times New Roman" panose="02020603050405020304" pitchFamily="18" charset="0"/>
                <a:cs typeface="Times New Roman" panose="02020603050405020304" pitchFamily="18" charset="0"/>
              </a:rPr>
              <a:t>a</a:t>
            </a:r>
            <a:r>
              <a:rPr lang="en-US" sz="3000" baseline="-25000" dirty="0" smtClean="0">
                <a:latin typeface="Times New Roman" panose="02020603050405020304" pitchFamily="18" charset="0"/>
                <a:cs typeface="Times New Roman" panose="02020603050405020304" pitchFamily="18" charset="0"/>
              </a:rPr>
              <a:t>w</a:t>
            </a:r>
            <a:r>
              <a:rPr lang="en-US" sz="3000" dirty="0" smtClean="0">
                <a:latin typeface="Times New Roman" panose="02020603050405020304" pitchFamily="18" charset="0"/>
                <a:cs typeface="Times New Roman" panose="02020603050405020304" pitchFamily="18" charset="0"/>
              </a:rPr>
              <a:t> </a:t>
            </a:r>
            <a:r>
              <a:rPr lang="en-US" sz="3000" dirty="0">
                <a:latin typeface="Times New Roman" panose="02020603050405020304" pitchFamily="18" charset="0"/>
                <a:cs typeface="Times New Roman" panose="02020603050405020304" pitchFamily="18" charset="0"/>
              </a:rPr>
              <a:t>=   1,0476 </a:t>
            </a:r>
            <a:r>
              <a:rPr lang="en-US" sz="3000" dirty="0" smtClean="0">
                <a:latin typeface="Times New Roman" panose="02020603050405020304" pitchFamily="18" charset="0"/>
                <a:cs typeface="Times New Roman" panose="02020603050405020304" pitchFamily="18" charset="0"/>
              </a:rPr>
              <a:t>m/s</a:t>
            </a:r>
            <a:r>
              <a:rPr lang="en-US" sz="3000" baseline="30000" dirty="0" smtClean="0">
                <a:latin typeface="Times New Roman" panose="02020603050405020304" pitchFamily="18" charset="0"/>
                <a:cs typeface="Times New Roman" panose="02020603050405020304" pitchFamily="18" charset="0"/>
              </a:rPr>
              <a:t>2</a:t>
            </a:r>
          </a:p>
          <a:p>
            <a:pPr>
              <a:lnSpc>
                <a:spcPct val="150000"/>
              </a:lnSpc>
              <a:spcAft>
                <a:spcPts val="600"/>
              </a:spcAft>
            </a:pPr>
            <a:endParaRPr lang="en-US" sz="3000" dirty="0" smtClean="0">
              <a:latin typeface="Times New Roman" panose="02020603050405020304" pitchFamily="18" charset="0"/>
              <a:cs typeface="Times New Roman" panose="02020603050405020304" pitchFamily="18" charset="0"/>
            </a:endParaRPr>
          </a:p>
          <a:p>
            <a:pPr>
              <a:lnSpc>
                <a:spcPct val="150000"/>
              </a:lnSpc>
              <a:spcAft>
                <a:spcPts val="600"/>
              </a:spcAft>
            </a:pPr>
            <a:r>
              <a:rPr lang="en-US" sz="3000" dirty="0" smtClean="0">
                <a:latin typeface="Times New Roman" panose="02020603050405020304" pitchFamily="18" charset="0"/>
                <a:cs typeface="Times New Roman" panose="02020603050405020304" pitchFamily="18" charset="0"/>
              </a:rPr>
              <a:t>  </a:t>
            </a:r>
          </a:p>
          <a:p>
            <a:pPr marL="457200" indent="-457200">
              <a:lnSpc>
                <a:spcPct val="150000"/>
              </a:lnSpc>
              <a:spcAft>
                <a:spcPts val="600"/>
              </a:spcAft>
              <a:buFont typeface="Arial" panose="020B0604020202020204" pitchFamily="34" charset="0"/>
              <a:buChar char="•"/>
            </a:pPr>
            <a:r>
              <a:rPr lang="en-US" sz="3000" dirty="0" err="1" smtClean="0">
                <a:latin typeface="Times New Roman" panose="02020603050405020304" pitchFamily="18" charset="0"/>
                <a:cs typeface="Times New Roman" panose="02020603050405020304" pitchFamily="18" charset="0"/>
              </a:rPr>
              <a:t>Thực</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tế</a:t>
            </a:r>
            <a:r>
              <a:rPr lang="en-US" sz="3000" dirty="0" smtClean="0">
                <a:latin typeface="Times New Roman" panose="02020603050405020304" pitchFamily="18" charset="0"/>
                <a:cs typeface="Times New Roman" panose="02020603050405020304" pitchFamily="18" charset="0"/>
              </a:rPr>
              <a:t>: </a:t>
            </a:r>
            <a:r>
              <a:rPr lang="pl-PL" sz="3000" dirty="0" smtClean="0">
                <a:latin typeface="Times New Roman" panose="02020603050405020304" pitchFamily="18" charset="0"/>
                <a:cs typeface="Times New Roman" panose="02020603050405020304" pitchFamily="18" charset="0"/>
              </a:rPr>
              <a:t>f(w</a:t>
            </a:r>
            <a:r>
              <a:rPr lang="en-US" sz="3000" dirty="0" smtClean="0">
                <a:latin typeface="Times New Roman" panose="02020603050405020304" pitchFamily="18" charset="0"/>
                <a:cs typeface="Times New Roman" panose="02020603050405020304" pitchFamily="18" charset="0"/>
              </a:rPr>
              <a:t>)</a:t>
            </a:r>
            <a:r>
              <a:rPr lang="en-US" sz="3000" baseline="-25000" dirty="0" smtClean="0">
                <a:latin typeface="Times New Roman" panose="02020603050405020304" pitchFamily="18" charset="0"/>
                <a:cs typeface="Times New Roman" panose="02020603050405020304" pitchFamily="18" charset="0"/>
              </a:rPr>
              <a:t>  </a:t>
            </a:r>
            <a:r>
              <a:rPr lang="en-US" sz="3000" dirty="0" smtClean="0">
                <a:latin typeface="Times New Roman" panose="02020603050405020304" pitchFamily="18" charset="0"/>
                <a:cs typeface="Times New Roman" panose="02020603050405020304" pitchFamily="18" charset="0"/>
              </a:rPr>
              <a:t>= </a:t>
            </a:r>
            <a:r>
              <a:rPr lang="pl-PL" sz="3000" dirty="0" smtClean="0">
                <a:latin typeface="Times New Roman" panose="02020603050405020304" pitchFamily="18" charset="0"/>
                <a:cs typeface="Times New Roman" panose="02020603050405020304" pitchFamily="18" charset="0"/>
              </a:rPr>
              <a:t>1,0087 </a:t>
            </a:r>
            <a:r>
              <a:rPr lang="pl-PL" sz="3000" dirty="0">
                <a:latin typeface="Times New Roman" panose="02020603050405020304" pitchFamily="18" charset="0"/>
                <a:cs typeface="Times New Roman" panose="02020603050405020304" pitchFamily="18" charset="0"/>
              </a:rPr>
              <a:t>Hz &gt; </a:t>
            </a:r>
            <a:r>
              <a:rPr lang="en-US" sz="3000" dirty="0" err="1">
                <a:latin typeface="Times New Roman" panose="02020603050405020304" pitchFamily="18" charset="0"/>
                <a:cs typeface="Times New Roman" panose="02020603050405020304" pitchFamily="18" charset="0"/>
              </a:rPr>
              <a:t>Tối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ưu</a:t>
            </a:r>
            <a:r>
              <a:rPr lang="en-US" sz="3000" dirty="0">
                <a:latin typeface="Times New Roman" panose="02020603050405020304" pitchFamily="18" charset="0"/>
                <a:cs typeface="Times New Roman" panose="02020603050405020304" pitchFamily="18" charset="0"/>
              </a:rPr>
              <a:t> </a:t>
            </a:r>
            <a:r>
              <a:rPr lang="en-US" sz="3000" dirty="0" smtClean="0">
                <a:latin typeface="Times New Roman" panose="02020603050405020304" pitchFamily="18" charset="0"/>
                <a:cs typeface="Times New Roman" panose="02020603050405020304" pitchFamily="18" charset="0"/>
              </a:rPr>
              <a:t>: </a:t>
            </a:r>
            <a:r>
              <a:rPr lang="pl-PL" sz="3000" dirty="0" smtClean="0">
                <a:latin typeface="Times New Roman" panose="02020603050405020304" pitchFamily="18" charset="0"/>
                <a:cs typeface="Times New Roman" panose="02020603050405020304" pitchFamily="18" charset="0"/>
              </a:rPr>
              <a:t>f(w</a:t>
            </a:r>
            <a:r>
              <a:rPr lang="en-US" sz="3000" dirty="0">
                <a:latin typeface="Times New Roman" panose="02020603050405020304" pitchFamily="18" charset="0"/>
                <a:cs typeface="Times New Roman" panose="02020603050405020304" pitchFamily="18" charset="0"/>
              </a:rPr>
              <a:t>)</a:t>
            </a:r>
            <a:r>
              <a:rPr lang="en-US" sz="3000" baseline="-25000" dirty="0">
                <a:latin typeface="Times New Roman" panose="02020603050405020304" pitchFamily="18" charset="0"/>
                <a:cs typeface="Times New Roman" panose="02020603050405020304" pitchFamily="18" charset="0"/>
              </a:rPr>
              <a:t> </a:t>
            </a:r>
            <a:r>
              <a:rPr lang="pl-PL" sz="3000" dirty="0" smtClean="0">
                <a:latin typeface="Times New Roman" panose="02020603050405020304" pitchFamily="18" charset="0"/>
                <a:cs typeface="Times New Roman" panose="02020603050405020304" pitchFamily="18" charset="0"/>
              </a:rPr>
              <a:t>=</a:t>
            </a:r>
            <a:r>
              <a:rPr lang="en-US" sz="3000" dirty="0" smtClean="0">
                <a:latin typeface="Times New Roman" panose="02020603050405020304" pitchFamily="18" charset="0"/>
                <a:cs typeface="Times New Roman" panose="02020603050405020304" pitchFamily="18" charset="0"/>
              </a:rPr>
              <a:t> </a:t>
            </a:r>
            <a:r>
              <a:rPr lang="pl-PL" sz="3000" dirty="0" smtClean="0">
                <a:latin typeface="Times New Roman" panose="02020603050405020304" pitchFamily="18" charset="0"/>
                <a:cs typeface="Times New Roman" panose="02020603050405020304" pitchFamily="18" charset="0"/>
              </a:rPr>
              <a:t>0,6494 Hz</a:t>
            </a:r>
            <a:endParaRPr lang="en-US" sz="3000" dirty="0" smtClean="0">
              <a:latin typeface="Times New Roman" panose="02020603050405020304" pitchFamily="18" charset="0"/>
              <a:cs typeface="Times New Roman" panose="02020603050405020304" pitchFamily="18" charset="0"/>
            </a:endParaRPr>
          </a:p>
          <a:p>
            <a:pPr marL="457200" indent="-457200">
              <a:lnSpc>
                <a:spcPct val="150000"/>
              </a:lnSpc>
              <a:spcAft>
                <a:spcPts val="600"/>
              </a:spcAft>
              <a:buFont typeface="Arial" panose="020B0604020202020204" pitchFamily="34" charset="0"/>
              <a:buChar char="•"/>
            </a:pPr>
            <a:r>
              <a:rPr lang="en-US" sz="3000" dirty="0" err="1" smtClean="0">
                <a:latin typeface="Times New Roman" panose="02020603050405020304" pitchFamily="18" charset="0"/>
                <a:cs typeface="Times New Roman" panose="02020603050405020304" pitchFamily="18" charset="0"/>
              </a:rPr>
              <a:t>Thực</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tế</a:t>
            </a:r>
            <a:r>
              <a:rPr lang="en-US" sz="3000" dirty="0" smtClean="0">
                <a:latin typeface="Times New Roman" panose="02020603050405020304" pitchFamily="18" charset="0"/>
                <a:cs typeface="Times New Roman" panose="02020603050405020304" pitchFamily="18" charset="0"/>
              </a:rPr>
              <a:t> : </a:t>
            </a:r>
            <a:r>
              <a:rPr lang="pl-PL" sz="3000" dirty="0" smtClean="0">
                <a:latin typeface="Times New Roman" panose="02020603050405020304" pitchFamily="18" charset="0"/>
                <a:cs typeface="Times New Roman" panose="02020603050405020304" pitchFamily="18" charset="0"/>
              </a:rPr>
              <a:t>a</a:t>
            </a:r>
            <a:r>
              <a:rPr lang="pl-PL" sz="3000" baseline="-25000" dirty="0" smtClean="0">
                <a:latin typeface="Times New Roman" panose="02020603050405020304" pitchFamily="18" charset="0"/>
                <a:cs typeface="Times New Roman" panose="02020603050405020304" pitchFamily="18" charset="0"/>
              </a:rPr>
              <a:t>w</a:t>
            </a:r>
            <a:r>
              <a:rPr lang="pl-PL" sz="3000" dirty="0" smtClean="0">
                <a:latin typeface="Times New Roman" panose="02020603050405020304" pitchFamily="18" charset="0"/>
                <a:cs typeface="Times New Roman" panose="02020603050405020304" pitchFamily="18" charset="0"/>
              </a:rPr>
              <a:t> </a:t>
            </a:r>
            <a:r>
              <a:rPr lang="pl-PL" sz="3000" dirty="0">
                <a:latin typeface="Times New Roman" panose="02020603050405020304" pitchFamily="18" charset="0"/>
                <a:cs typeface="Times New Roman" panose="02020603050405020304" pitchFamily="18" charset="0"/>
              </a:rPr>
              <a:t>= 1,0476 </a:t>
            </a:r>
            <a:r>
              <a:rPr lang="pl-PL" sz="3000" dirty="0" smtClean="0">
                <a:latin typeface="Times New Roman" panose="02020603050405020304" pitchFamily="18" charset="0"/>
                <a:cs typeface="Times New Roman" panose="02020603050405020304" pitchFamily="18" charset="0"/>
              </a:rPr>
              <a:t>m/s</a:t>
            </a:r>
            <a:r>
              <a:rPr lang="pl-PL" sz="3000" baseline="30000" dirty="0" smtClean="0">
                <a:latin typeface="Times New Roman" panose="02020603050405020304" pitchFamily="18" charset="0"/>
                <a:cs typeface="Times New Roman" panose="02020603050405020304" pitchFamily="18" charset="0"/>
              </a:rPr>
              <a:t>2</a:t>
            </a:r>
            <a:r>
              <a:rPr lang="en-US" sz="3000" baseline="30000" dirty="0" smtClean="0">
                <a:latin typeface="Times New Roman" panose="02020603050405020304" pitchFamily="18" charset="0"/>
                <a:cs typeface="Times New Roman" panose="02020603050405020304" pitchFamily="18" charset="0"/>
              </a:rPr>
              <a:t>  </a:t>
            </a:r>
            <a:r>
              <a:rPr lang="pl-PL" sz="3000" dirty="0" smtClean="0">
                <a:latin typeface="Times New Roman" panose="02020603050405020304" pitchFamily="18" charset="0"/>
                <a:cs typeface="Times New Roman" panose="02020603050405020304" pitchFamily="18" charset="0"/>
              </a:rPr>
              <a:t>&gt;</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Tối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ưu</a:t>
            </a:r>
            <a:r>
              <a:rPr lang="en-US" sz="3000" dirty="0" smtClean="0">
                <a:latin typeface="Times New Roman" panose="02020603050405020304" pitchFamily="18" charset="0"/>
                <a:cs typeface="Times New Roman" panose="02020603050405020304" pitchFamily="18" charset="0"/>
              </a:rPr>
              <a:t>:</a:t>
            </a:r>
            <a:r>
              <a:rPr lang="pl-PL" sz="3000" dirty="0" smtClean="0">
                <a:latin typeface="Times New Roman" panose="02020603050405020304" pitchFamily="18" charset="0"/>
                <a:cs typeface="Times New Roman" panose="02020603050405020304" pitchFamily="18" charset="0"/>
              </a:rPr>
              <a:t> a</a:t>
            </a:r>
            <a:r>
              <a:rPr lang="pl-PL" sz="3000" baseline="-25000" dirty="0" smtClean="0">
                <a:latin typeface="Times New Roman" panose="02020603050405020304" pitchFamily="18" charset="0"/>
                <a:cs typeface="Times New Roman" panose="02020603050405020304" pitchFamily="18" charset="0"/>
              </a:rPr>
              <a:t>w</a:t>
            </a:r>
            <a:r>
              <a:rPr lang="pl-PL" sz="3000" dirty="0" smtClean="0">
                <a:latin typeface="Times New Roman" panose="02020603050405020304" pitchFamily="18" charset="0"/>
                <a:cs typeface="Times New Roman" panose="02020603050405020304" pitchFamily="18" charset="0"/>
              </a:rPr>
              <a:t> </a:t>
            </a:r>
            <a:r>
              <a:rPr lang="pl-PL" sz="3000" dirty="0">
                <a:latin typeface="Times New Roman" panose="02020603050405020304" pitchFamily="18" charset="0"/>
                <a:cs typeface="Times New Roman" panose="02020603050405020304" pitchFamily="18" charset="0"/>
              </a:rPr>
              <a:t>= 1,0133 m/s</a:t>
            </a:r>
            <a:r>
              <a:rPr lang="pl-PL" sz="3000" baseline="30000" dirty="0">
                <a:latin typeface="Times New Roman" panose="02020603050405020304" pitchFamily="18" charset="0"/>
                <a:cs typeface="Times New Roman" panose="02020603050405020304" pitchFamily="18" charset="0"/>
              </a:rPr>
              <a:t>2</a:t>
            </a:r>
            <a:endParaRPr lang="en-US" sz="3000" dirty="0" smtClean="0">
              <a:latin typeface="Times New Roman" panose="02020603050405020304" pitchFamily="18" charset="0"/>
              <a:cs typeface="Times New Roman" panose="02020603050405020304" pitchFamily="18" charset="0"/>
            </a:endParaRPr>
          </a:p>
          <a:p>
            <a:pPr>
              <a:lnSpc>
                <a:spcPct val="150000"/>
              </a:lnSpc>
              <a:spcAft>
                <a:spcPts val="600"/>
              </a:spcAft>
            </a:pPr>
            <a:endParaRPr lang="en-US" sz="2800" dirty="0">
              <a:effectLst/>
              <a:latin typeface="VNI-Times" pitchFamily="2" charset="0"/>
              <a:ea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a:off x="45144" y="3495304"/>
            <a:ext cx="660469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457200" marR="0" lvl="0" indent="-45720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pl-PL" sz="30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 có : f(w) = 1,0087 Hz &lt;</a:t>
            </a:r>
            <a:r>
              <a:rPr kumimoji="0" lang="en-US" sz="30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f = 1,5 Hz</a:t>
            </a:r>
          </a:p>
          <a:p>
            <a:pPr lvl="0" algn="just" eaLnBrk="0" hangingPunct="0"/>
            <a:r>
              <a:rPr lang="en-US" sz="3000" dirty="0" smtClean="0">
                <a:latin typeface="Times New Roman" panose="02020603050405020304" pitchFamily="18" charset="0"/>
                <a:cs typeface="Times New Roman" panose="02020603050405020304" pitchFamily="18" charset="0"/>
              </a:rPr>
              <a:t>            </a:t>
            </a:r>
            <a:r>
              <a:rPr lang="pl-PL" sz="3000" dirty="0" smtClean="0">
                <a:latin typeface="Times New Roman" panose="02020603050405020304" pitchFamily="18" charset="0"/>
                <a:cs typeface="Times New Roman" panose="02020603050405020304" pitchFamily="18" charset="0"/>
              </a:rPr>
              <a:t>a</a:t>
            </a:r>
            <a:r>
              <a:rPr lang="pl-PL" sz="3000" baseline="-25000" dirty="0" smtClean="0">
                <a:latin typeface="Times New Roman" panose="02020603050405020304" pitchFamily="18" charset="0"/>
                <a:cs typeface="Times New Roman" panose="02020603050405020304" pitchFamily="18" charset="0"/>
              </a:rPr>
              <a:t>w</a:t>
            </a:r>
            <a:r>
              <a:rPr lang="pl-PL" sz="3000" dirty="0" smtClean="0">
                <a:latin typeface="Times New Roman" panose="02020603050405020304" pitchFamily="18" charset="0"/>
                <a:cs typeface="Times New Roman" panose="02020603050405020304" pitchFamily="18" charset="0"/>
              </a:rPr>
              <a:t> </a:t>
            </a:r>
            <a:r>
              <a:rPr lang="pl-PL" sz="3000" dirty="0">
                <a:latin typeface="Times New Roman" panose="02020603050405020304" pitchFamily="18" charset="0"/>
                <a:cs typeface="Times New Roman" panose="02020603050405020304" pitchFamily="18" charset="0"/>
              </a:rPr>
              <a:t>= 1,0476 </a:t>
            </a:r>
            <a:r>
              <a:rPr lang="pl-PL" sz="3000" dirty="0" smtClean="0">
                <a:latin typeface="Times New Roman" panose="02020603050405020304" pitchFamily="18" charset="0"/>
                <a:cs typeface="Times New Roman" panose="02020603050405020304" pitchFamily="18" charset="0"/>
              </a:rPr>
              <a:t>m/s</a:t>
            </a:r>
            <a:r>
              <a:rPr lang="pl-PL" sz="3000" baseline="30000" dirty="0" smtClean="0">
                <a:latin typeface="Times New Roman" panose="02020603050405020304" pitchFamily="18" charset="0"/>
                <a:cs typeface="Times New Roman" panose="02020603050405020304" pitchFamily="18" charset="0"/>
              </a:rPr>
              <a:t>2</a:t>
            </a:r>
            <a:r>
              <a:rPr lang="en-US" sz="3000" baseline="30000" dirty="0" smtClean="0">
                <a:latin typeface="Times New Roman" panose="02020603050405020304" pitchFamily="18" charset="0"/>
                <a:cs typeface="Times New Roman" panose="02020603050405020304" pitchFamily="18" charset="0"/>
              </a:rPr>
              <a:t> </a:t>
            </a:r>
            <a:r>
              <a:rPr lang="pl-PL" sz="3000" dirty="0" smtClean="0">
                <a:latin typeface="Times New Roman" panose="02020603050405020304" pitchFamily="18" charset="0"/>
                <a:cs typeface="Times New Roman" panose="02020603050405020304" pitchFamily="18" charset="0"/>
              </a:rPr>
              <a:t>&gt;</a:t>
            </a:r>
            <a:r>
              <a:rPr lang="en-US" sz="3000" dirty="0" smtClean="0">
                <a:latin typeface="Times New Roman" panose="02020603050405020304" pitchFamily="18" charset="0"/>
                <a:cs typeface="Times New Roman" panose="02020603050405020304" pitchFamily="18" charset="0"/>
              </a:rPr>
              <a:t> </a:t>
            </a:r>
            <a:r>
              <a:rPr lang="pl-PL" sz="3000" dirty="0">
                <a:latin typeface="Times New Roman" panose="02020603050405020304" pitchFamily="18" charset="0"/>
                <a:cs typeface="Times New Roman" panose="02020603050405020304" pitchFamily="18" charset="0"/>
              </a:rPr>
              <a:t>a</a:t>
            </a:r>
            <a:r>
              <a:rPr lang="pl-PL" sz="3000" baseline="-25000" dirty="0">
                <a:latin typeface="Times New Roman" panose="02020603050405020304" pitchFamily="18" charset="0"/>
                <a:cs typeface="Times New Roman" panose="02020603050405020304" pitchFamily="18" charset="0"/>
              </a:rPr>
              <a:t>w</a:t>
            </a:r>
            <a:r>
              <a:rPr lang="pl-PL" sz="3000" dirty="0">
                <a:latin typeface="Times New Roman" panose="02020603050405020304" pitchFamily="18" charset="0"/>
                <a:cs typeface="Times New Roman" panose="02020603050405020304" pitchFamily="18" charset="0"/>
              </a:rPr>
              <a:t> = </a:t>
            </a:r>
            <a:r>
              <a:rPr lang="en-US" sz="3000" dirty="0" smtClean="0">
                <a:latin typeface="Times New Roman" panose="02020603050405020304" pitchFamily="18" charset="0"/>
                <a:cs typeface="Times New Roman" panose="02020603050405020304" pitchFamily="18" charset="0"/>
              </a:rPr>
              <a:t>0,63</a:t>
            </a:r>
            <a:r>
              <a:rPr lang="pl-PL" sz="3000" dirty="0" smtClean="0">
                <a:latin typeface="Times New Roman" panose="02020603050405020304" pitchFamily="18" charset="0"/>
                <a:cs typeface="Times New Roman" panose="02020603050405020304" pitchFamily="18" charset="0"/>
              </a:rPr>
              <a:t> </a:t>
            </a:r>
            <a:r>
              <a:rPr lang="pl-PL" sz="3000" dirty="0">
                <a:latin typeface="Times New Roman" panose="02020603050405020304" pitchFamily="18" charset="0"/>
                <a:cs typeface="Times New Roman" panose="02020603050405020304" pitchFamily="18" charset="0"/>
              </a:rPr>
              <a:t>m/s</a:t>
            </a:r>
            <a:r>
              <a:rPr lang="pl-PL" sz="3000" baseline="30000" dirty="0">
                <a:latin typeface="Times New Roman" panose="02020603050405020304" pitchFamily="18" charset="0"/>
                <a:cs typeface="Times New Roman" panose="02020603050405020304" pitchFamily="18" charset="0"/>
              </a:rPr>
              <a:t>2</a:t>
            </a:r>
            <a:r>
              <a:rPr lang="en-US" sz="3000" baseline="30000" dirty="0">
                <a:latin typeface="Times New Roman" panose="02020603050405020304" pitchFamily="18" charset="0"/>
                <a:cs typeface="Times New Roman" panose="02020603050405020304" pitchFamily="18" charset="0"/>
              </a:rPr>
              <a:t> </a:t>
            </a:r>
            <a:endParaRPr kumimoji="0" lang="pl-PL" sz="30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1000"/>
                                        <p:tgtEl>
                                          <p:spTgt spid="2">
                                            <p:txEl>
                                              <p:pRg st="5" end="5"/>
                                            </p:txEl>
                                          </p:spTgt>
                                        </p:tgtEl>
                                      </p:cBhvr>
                                    </p:animEffect>
                                    <p:anim calcmode="lin" valueType="num">
                                      <p:cBhvr>
                                        <p:cTn id="29"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fade">
                                      <p:cBhvr>
                                        <p:cTn id="35" dur="1000"/>
                                        <p:tgtEl>
                                          <p:spTgt spid="2">
                                            <p:txEl>
                                              <p:pRg st="6" end="6"/>
                                            </p:txEl>
                                          </p:spTgt>
                                        </p:tgtEl>
                                      </p:cBhvr>
                                    </p:animEffect>
                                    <p:anim calcmode="lin" valueType="num">
                                      <p:cBhvr>
                                        <p:cTn id="36"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anim calcmode="lin" valueType="num">
                                      <p:cBhvr>
                                        <p:cTn id="43" dur="1000" fill="hold"/>
                                        <p:tgtEl>
                                          <p:spTgt spid="3"/>
                                        </p:tgtEl>
                                        <p:attrNameLst>
                                          <p:attrName>ppt_x</p:attrName>
                                        </p:attrNameLst>
                                      </p:cBhvr>
                                      <p:tavLst>
                                        <p:tav tm="0">
                                          <p:val>
                                            <p:strVal val="#ppt_x"/>
                                          </p:val>
                                        </p:tav>
                                        <p:tav tm="100000">
                                          <p:val>
                                            <p:strVal val="#ppt_x"/>
                                          </p:val>
                                        </p:tav>
                                      </p:tavLst>
                                    </p:anim>
                                    <p:anim calcmode="lin" valueType="num">
                                      <p:cBhvr>
                                        <p:cTn id="4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418" y="1409709"/>
            <a:ext cx="9088582" cy="5201424"/>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457200" indent="-457200">
              <a:buFont typeface="Wingdings" panose="05000000000000000000" pitchFamily="2" charset="2"/>
              <a:buChar char="v"/>
            </a:pPr>
            <a:r>
              <a:rPr lang="en-US" sz="3000" b="1" dirty="0" err="1" smtClean="0">
                <a:latin typeface="Times New Roman" panose="02020603050405020304" pitchFamily="18" charset="0"/>
                <a:cs typeface="Times New Roman" panose="02020603050405020304" pitchFamily="18" charset="0"/>
              </a:rPr>
              <a:t>Trong</a:t>
            </a:r>
            <a:r>
              <a:rPr lang="en-US" sz="3000" b="1" dirty="0" smtClean="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mặt</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phẳng</a:t>
            </a:r>
            <a:r>
              <a:rPr lang="en-US" sz="3000" b="1" dirty="0">
                <a:latin typeface="Times New Roman" panose="02020603050405020304" pitchFamily="18" charset="0"/>
                <a:cs typeface="Times New Roman" panose="02020603050405020304" pitchFamily="18" charset="0"/>
              </a:rPr>
              <a:t> </a:t>
            </a:r>
            <a:r>
              <a:rPr lang="en-US" sz="3000" b="1" dirty="0" err="1" smtClean="0">
                <a:latin typeface="Times New Roman" panose="02020603050405020304" pitchFamily="18" charset="0"/>
                <a:cs typeface="Times New Roman" panose="02020603050405020304" pitchFamily="18" charset="0"/>
              </a:rPr>
              <a:t>ngang</a:t>
            </a:r>
            <a:r>
              <a:rPr lang="en-US" sz="3000" b="1" dirty="0" smtClean="0">
                <a:latin typeface="Times New Roman" panose="02020603050405020304" pitchFamily="18" charset="0"/>
                <a:cs typeface="Times New Roman" panose="02020603050405020304" pitchFamily="18" charset="0"/>
              </a:rPr>
              <a:t>:</a:t>
            </a:r>
          </a:p>
          <a:p>
            <a:pPr marL="457200" indent="-457200">
              <a:buFont typeface="Arial" panose="020B0604020202020204" pitchFamily="34" charset="0"/>
              <a:buChar char="•"/>
            </a:pPr>
            <a:r>
              <a:rPr lang="en-US" sz="3000" dirty="0" smtClean="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xe</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có</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tần</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số</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riêng</a:t>
            </a:r>
            <a:r>
              <a:rPr lang="en-US" sz="3000" dirty="0">
                <a:latin typeface="Times New Roman" panose="02020603050405020304" pitchFamily="18" charset="0"/>
                <a:cs typeface="Times New Roman" panose="02020603050405020304" pitchFamily="18" charset="0"/>
              </a:rPr>
              <a:t> f(w) = </a:t>
            </a:r>
            <a:r>
              <a:rPr lang="en-US" sz="3000" dirty="0" smtClean="0">
                <a:latin typeface="Times New Roman" panose="02020603050405020304" pitchFamily="18" charset="0"/>
                <a:cs typeface="Times New Roman" panose="02020603050405020304" pitchFamily="18" charset="0"/>
              </a:rPr>
              <a:t>1,4081Hz </a:t>
            </a:r>
            <a:r>
              <a:rPr lang="en-US" sz="3000" dirty="0" err="1">
                <a:latin typeface="Times New Roman" panose="02020603050405020304" pitchFamily="18" charset="0"/>
                <a:cs typeface="Times New Roman" panose="02020603050405020304" pitchFamily="18" charset="0"/>
              </a:rPr>
              <a:t>và</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trọng</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số</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gia</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tốc</a:t>
            </a:r>
            <a:r>
              <a:rPr lang="en-US" sz="3000" dirty="0">
                <a:latin typeface="Times New Roman" panose="02020603050405020304" pitchFamily="18" charset="0"/>
                <a:cs typeface="Times New Roman" panose="02020603050405020304" pitchFamily="18" charset="0"/>
              </a:rPr>
              <a:t> </a:t>
            </a:r>
            <a:r>
              <a:rPr lang="en-US" sz="3000" dirty="0" smtClean="0">
                <a:latin typeface="Times New Roman" panose="02020603050405020304" pitchFamily="18" charset="0"/>
                <a:cs typeface="Times New Roman" panose="02020603050405020304" pitchFamily="18" charset="0"/>
              </a:rPr>
              <a:t>a</a:t>
            </a:r>
            <a:r>
              <a:rPr lang="en-US" sz="3000" baseline="-25000" dirty="0" smtClean="0">
                <a:latin typeface="Times New Roman" panose="02020603050405020304" pitchFamily="18" charset="0"/>
                <a:cs typeface="Times New Roman" panose="02020603050405020304" pitchFamily="18" charset="0"/>
              </a:rPr>
              <a:t>w</a:t>
            </a:r>
            <a:r>
              <a:rPr lang="en-US" sz="3000" dirty="0" smtClean="0">
                <a:latin typeface="Times New Roman" panose="02020603050405020304" pitchFamily="18" charset="0"/>
                <a:cs typeface="Times New Roman" panose="02020603050405020304" pitchFamily="18" charset="0"/>
              </a:rPr>
              <a:t> </a:t>
            </a:r>
            <a:r>
              <a:rPr lang="en-US" sz="3000" dirty="0">
                <a:latin typeface="Times New Roman" panose="02020603050405020304" pitchFamily="18" charset="0"/>
                <a:cs typeface="Times New Roman" panose="02020603050405020304" pitchFamily="18" charset="0"/>
              </a:rPr>
              <a:t>=   </a:t>
            </a:r>
            <a:r>
              <a:rPr lang="en-US" sz="3000" dirty="0" smtClean="0">
                <a:latin typeface="Times New Roman" panose="02020603050405020304" pitchFamily="18" charset="0"/>
                <a:cs typeface="Times New Roman" panose="02020603050405020304" pitchFamily="18" charset="0"/>
              </a:rPr>
              <a:t>1,0585 m/s</a:t>
            </a:r>
            <a:r>
              <a:rPr lang="en-US" sz="3000" baseline="30000" dirty="0" smtClean="0">
                <a:latin typeface="Times New Roman" panose="02020603050405020304" pitchFamily="18" charset="0"/>
                <a:cs typeface="Times New Roman" panose="02020603050405020304" pitchFamily="18" charset="0"/>
              </a:rPr>
              <a:t>2</a:t>
            </a:r>
          </a:p>
          <a:p>
            <a:pPr>
              <a:lnSpc>
                <a:spcPct val="150000"/>
              </a:lnSpc>
              <a:spcAft>
                <a:spcPts val="600"/>
              </a:spcAft>
            </a:pPr>
            <a:endParaRPr lang="en-US" sz="3000" dirty="0" smtClean="0">
              <a:latin typeface="Times New Roman" panose="02020603050405020304" pitchFamily="18" charset="0"/>
              <a:cs typeface="Times New Roman" panose="02020603050405020304" pitchFamily="18" charset="0"/>
            </a:endParaRPr>
          </a:p>
          <a:p>
            <a:pPr>
              <a:lnSpc>
                <a:spcPct val="150000"/>
              </a:lnSpc>
              <a:spcAft>
                <a:spcPts val="600"/>
              </a:spcAft>
            </a:pPr>
            <a:r>
              <a:rPr lang="en-US" sz="3000" dirty="0" smtClean="0">
                <a:latin typeface="Times New Roman" panose="02020603050405020304" pitchFamily="18" charset="0"/>
                <a:cs typeface="Times New Roman" panose="02020603050405020304" pitchFamily="18" charset="0"/>
              </a:rPr>
              <a:t>  </a:t>
            </a:r>
          </a:p>
          <a:p>
            <a:pPr marL="457200" indent="-457200">
              <a:lnSpc>
                <a:spcPct val="150000"/>
              </a:lnSpc>
              <a:spcAft>
                <a:spcPts val="600"/>
              </a:spcAft>
              <a:buFont typeface="Arial" panose="020B0604020202020204" pitchFamily="34" charset="0"/>
              <a:buChar char="•"/>
            </a:pPr>
            <a:r>
              <a:rPr lang="en-US" sz="3000" dirty="0" err="1" smtClean="0">
                <a:latin typeface="Times New Roman" panose="02020603050405020304" pitchFamily="18" charset="0"/>
                <a:cs typeface="Times New Roman" panose="02020603050405020304" pitchFamily="18" charset="0"/>
              </a:rPr>
              <a:t>Thực</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tế</a:t>
            </a:r>
            <a:r>
              <a:rPr lang="en-US" sz="3000" dirty="0" smtClean="0">
                <a:latin typeface="Times New Roman" panose="02020603050405020304" pitchFamily="18" charset="0"/>
                <a:cs typeface="Times New Roman" panose="02020603050405020304" pitchFamily="18" charset="0"/>
              </a:rPr>
              <a:t>:</a:t>
            </a:r>
            <a:r>
              <a:rPr lang="pl-PL" sz="3000" dirty="0" smtClean="0">
                <a:latin typeface="Times New Roman" panose="02020603050405020304" pitchFamily="18" charset="0"/>
                <a:cs typeface="Times New Roman" panose="02020603050405020304" pitchFamily="18" charset="0"/>
              </a:rPr>
              <a:t>f(w</a:t>
            </a:r>
            <a:r>
              <a:rPr lang="en-US" sz="3000" dirty="0" smtClean="0">
                <a:latin typeface="Times New Roman" panose="02020603050405020304" pitchFamily="18" charset="0"/>
                <a:cs typeface="Times New Roman" panose="02020603050405020304" pitchFamily="18" charset="0"/>
              </a:rPr>
              <a:t>) = </a:t>
            </a:r>
            <a:r>
              <a:rPr lang="pl-PL" sz="3000" dirty="0" smtClean="0">
                <a:latin typeface="Times New Roman" panose="02020603050405020304" pitchFamily="18" charset="0"/>
                <a:cs typeface="Times New Roman" panose="02020603050405020304" pitchFamily="18" charset="0"/>
              </a:rPr>
              <a:t>1,</a:t>
            </a:r>
            <a:r>
              <a:rPr lang="en-US" sz="3000" dirty="0" smtClean="0">
                <a:latin typeface="Times New Roman" panose="02020603050405020304" pitchFamily="18" charset="0"/>
                <a:cs typeface="Times New Roman" panose="02020603050405020304" pitchFamily="18" charset="0"/>
              </a:rPr>
              <a:t>4081</a:t>
            </a:r>
            <a:r>
              <a:rPr lang="pl-PL" sz="3000" dirty="0" smtClean="0">
                <a:latin typeface="Times New Roman" panose="02020603050405020304" pitchFamily="18" charset="0"/>
                <a:cs typeface="Times New Roman" panose="02020603050405020304" pitchFamily="18" charset="0"/>
              </a:rPr>
              <a:t> </a:t>
            </a:r>
            <a:r>
              <a:rPr lang="pl-PL" sz="3000" dirty="0">
                <a:latin typeface="Times New Roman" panose="02020603050405020304" pitchFamily="18" charset="0"/>
                <a:cs typeface="Times New Roman" panose="02020603050405020304" pitchFamily="18" charset="0"/>
              </a:rPr>
              <a:t>Hz &gt; </a:t>
            </a:r>
            <a:r>
              <a:rPr lang="en-US" sz="3000" dirty="0" err="1">
                <a:latin typeface="Times New Roman" panose="02020603050405020304" pitchFamily="18" charset="0"/>
                <a:cs typeface="Times New Roman" panose="02020603050405020304" pitchFamily="18" charset="0"/>
              </a:rPr>
              <a:t>Tối</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ưu</a:t>
            </a:r>
            <a:r>
              <a:rPr lang="en-US" sz="3000" dirty="0">
                <a:latin typeface="Times New Roman" panose="02020603050405020304" pitchFamily="18" charset="0"/>
                <a:cs typeface="Times New Roman" panose="02020603050405020304" pitchFamily="18" charset="0"/>
              </a:rPr>
              <a:t> </a:t>
            </a:r>
            <a:r>
              <a:rPr lang="en-US" sz="3000" dirty="0" smtClean="0">
                <a:latin typeface="Times New Roman" panose="02020603050405020304" pitchFamily="18" charset="0"/>
                <a:cs typeface="Times New Roman" panose="02020603050405020304" pitchFamily="18" charset="0"/>
              </a:rPr>
              <a:t>: </a:t>
            </a:r>
            <a:r>
              <a:rPr lang="pl-PL" sz="3000" dirty="0" smtClean="0">
                <a:latin typeface="Times New Roman" panose="02020603050405020304" pitchFamily="18" charset="0"/>
                <a:cs typeface="Times New Roman" panose="02020603050405020304" pitchFamily="18" charset="0"/>
              </a:rPr>
              <a:t>f(w</a:t>
            </a:r>
            <a:r>
              <a:rPr lang="en-US" sz="3000" dirty="0">
                <a:latin typeface="Times New Roman" panose="02020603050405020304" pitchFamily="18" charset="0"/>
                <a:cs typeface="Times New Roman" panose="02020603050405020304" pitchFamily="18" charset="0"/>
              </a:rPr>
              <a:t>)</a:t>
            </a:r>
            <a:r>
              <a:rPr lang="en-US" sz="3000" baseline="-25000" dirty="0">
                <a:latin typeface="Times New Roman" panose="02020603050405020304" pitchFamily="18" charset="0"/>
                <a:cs typeface="Times New Roman" panose="02020603050405020304" pitchFamily="18" charset="0"/>
              </a:rPr>
              <a:t> </a:t>
            </a:r>
            <a:r>
              <a:rPr lang="pl-PL" sz="3000" dirty="0" smtClean="0">
                <a:latin typeface="Times New Roman" panose="02020603050405020304" pitchFamily="18" charset="0"/>
                <a:cs typeface="Times New Roman" panose="02020603050405020304" pitchFamily="18" charset="0"/>
              </a:rPr>
              <a:t> =</a:t>
            </a:r>
            <a:r>
              <a:rPr lang="en-US" sz="3000" dirty="0" smtClean="0">
                <a:latin typeface="Times New Roman" panose="02020603050405020304" pitchFamily="18" charset="0"/>
                <a:cs typeface="Times New Roman" panose="02020603050405020304" pitchFamily="18" charset="0"/>
              </a:rPr>
              <a:t> </a:t>
            </a:r>
            <a:r>
              <a:rPr lang="pl-PL" sz="3000" dirty="0" smtClean="0">
                <a:latin typeface="Times New Roman" panose="02020603050405020304" pitchFamily="18" charset="0"/>
                <a:cs typeface="Times New Roman" panose="02020603050405020304" pitchFamily="18" charset="0"/>
              </a:rPr>
              <a:t>0,</a:t>
            </a:r>
            <a:r>
              <a:rPr lang="en-US" sz="3000" dirty="0" smtClean="0">
                <a:latin typeface="Times New Roman" panose="02020603050405020304" pitchFamily="18" charset="0"/>
                <a:cs typeface="Times New Roman" panose="02020603050405020304" pitchFamily="18" charset="0"/>
              </a:rPr>
              <a:t>9745</a:t>
            </a:r>
            <a:r>
              <a:rPr lang="pl-PL" sz="3000" dirty="0" smtClean="0">
                <a:latin typeface="Times New Roman" panose="02020603050405020304" pitchFamily="18" charset="0"/>
                <a:cs typeface="Times New Roman" panose="02020603050405020304" pitchFamily="18" charset="0"/>
              </a:rPr>
              <a:t> Hz</a:t>
            </a:r>
            <a:endParaRPr lang="en-US" sz="3000" dirty="0" smtClean="0">
              <a:latin typeface="Times New Roman" panose="02020603050405020304" pitchFamily="18" charset="0"/>
              <a:cs typeface="Times New Roman" panose="02020603050405020304" pitchFamily="18" charset="0"/>
            </a:endParaRPr>
          </a:p>
          <a:p>
            <a:pPr marL="457200" indent="-457200">
              <a:lnSpc>
                <a:spcPct val="150000"/>
              </a:lnSpc>
              <a:spcAft>
                <a:spcPts val="600"/>
              </a:spcAft>
              <a:buFont typeface="Arial" panose="020B0604020202020204" pitchFamily="34" charset="0"/>
              <a:buChar char="•"/>
            </a:pPr>
            <a:r>
              <a:rPr lang="en-US" sz="3000" dirty="0" err="1" smtClean="0">
                <a:latin typeface="Times New Roman" panose="02020603050405020304" pitchFamily="18" charset="0"/>
                <a:cs typeface="Times New Roman" panose="02020603050405020304" pitchFamily="18" charset="0"/>
              </a:rPr>
              <a:t>Thực</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tế</a:t>
            </a:r>
            <a:r>
              <a:rPr lang="en-US" sz="3000" dirty="0" smtClean="0">
                <a:latin typeface="Times New Roman" panose="02020603050405020304" pitchFamily="18" charset="0"/>
                <a:cs typeface="Times New Roman" panose="02020603050405020304" pitchFamily="18" charset="0"/>
              </a:rPr>
              <a:t> : </a:t>
            </a:r>
            <a:r>
              <a:rPr lang="pl-PL" sz="3000" dirty="0" smtClean="0">
                <a:latin typeface="Times New Roman" panose="02020603050405020304" pitchFamily="18" charset="0"/>
                <a:cs typeface="Times New Roman" panose="02020603050405020304" pitchFamily="18" charset="0"/>
              </a:rPr>
              <a:t>a</a:t>
            </a:r>
            <a:r>
              <a:rPr lang="pl-PL" sz="3000" baseline="-25000" dirty="0" smtClean="0">
                <a:latin typeface="Times New Roman" panose="02020603050405020304" pitchFamily="18" charset="0"/>
                <a:cs typeface="Times New Roman" panose="02020603050405020304" pitchFamily="18" charset="0"/>
              </a:rPr>
              <a:t>w</a:t>
            </a:r>
            <a:r>
              <a:rPr lang="pl-PL" sz="3000" dirty="0" smtClean="0">
                <a:latin typeface="Times New Roman" panose="02020603050405020304" pitchFamily="18" charset="0"/>
                <a:cs typeface="Times New Roman" panose="02020603050405020304" pitchFamily="18" charset="0"/>
              </a:rPr>
              <a:t> </a:t>
            </a:r>
            <a:r>
              <a:rPr lang="pl-PL" sz="3000" dirty="0">
                <a:latin typeface="Times New Roman" panose="02020603050405020304" pitchFamily="18" charset="0"/>
                <a:cs typeface="Times New Roman" panose="02020603050405020304" pitchFamily="18" charset="0"/>
              </a:rPr>
              <a:t>= </a:t>
            </a:r>
            <a:r>
              <a:rPr lang="pl-PL" sz="3000" dirty="0" smtClean="0">
                <a:latin typeface="Times New Roman" panose="02020603050405020304" pitchFamily="18" charset="0"/>
                <a:cs typeface="Times New Roman" panose="02020603050405020304" pitchFamily="18" charset="0"/>
              </a:rPr>
              <a:t>1,0</a:t>
            </a:r>
            <a:r>
              <a:rPr lang="en-US" sz="3000" dirty="0" smtClean="0">
                <a:latin typeface="Times New Roman" panose="02020603050405020304" pitchFamily="18" charset="0"/>
                <a:cs typeface="Times New Roman" panose="02020603050405020304" pitchFamily="18" charset="0"/>
              </a:rPr>
              <a:t>585</a:t>
            </a:r>
            <a:r>
              <a:rPr lang="pl-PL" sz="3000" dirty="0" smtClean="0">
                <a:latin typeface="Times New Roman" panose="02020603050405020304" pitchFamily="18" charset="0"/>
                <a:cs typeface="Times New Roman" panose="02020603050405020304" pitchFamily="18" charset="0"/>
              </a:rPr>
              <a:t> m/s</a:t>
            </a:r>
            <a:r>
              <a:rPr lang="pl-PL" sz="3000" baseline="30000" dirty="0" smtClean="0">
                <a:latin typeface="Times New Roman" panose="02020603050405020304" pitchFamily="18" charset="0"/>
                <a:cs typeface="Times New Roman" panose="02020603050405020304" pitchFamily="18" charset="0"/>
              </a:rPr>
              <a:t>2</a:t>
            </a:r>
            <a:r>
              <a:rPr lang="en-US" sz="3000" baseline="30000" dirty="0" smtClean="0">
                <a:latin typeface="Times New Roman" panose="02020603050405020304" pitchFamily="18" charset="0"/>
                <a:cs typeface="Times New Roman" panose="02020603050405020304" pitchFamily="18" charset="0"/>
              </a:rPr>
              <a:t>  </a:t>
            </a:r>
            <a:r>
              <a:rPr lang="pl-PL" sz="3000" dirty="0" smtClean="0">
                <a:latin typeface="Times New Roman" panose="02020603050405020304" pitchFamily="18" charset="0"/>
                <a:cs typeface="Times New Roman" panose="02020603050405020304" pitchFamily="18" charset="0"/>
              </a:rPr>
              <a:t>&gt;</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Tối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ưu</a:t>
            </a:r>
            <a:r>
              <a:rPr lang="en-US" sz="3000" dirty="0" smtClean="0">
                <a:latin typeface="Times New Roman" panose="02020603050405020304" pitchFamily="18" charset="0"/>
                <a:cs typeface="Times New Roman" panose="02020603050405020304" pitchFamily="18" charset="0"/>
              </a:rPr>
              <a:t>:</a:t>
            </a:r>
            <a:r>
              <a:rPr lang="pl-PL" sz="3000" dirty="0" smtClean="0">
                <a:latin typeface="Times New Roman" panose="02020603050405020304" pitchFamily="18" charset="0"/>
                <a:cs typeface="Times New Roman" panose="02020603050405020304" pitchFamily="18" charset="0"/>
              </a:rPr>
              <a:t> a</a:t>
            </a:r>
            <a:r>
              <a:rPr lang="pl-PL" sz="3000" baseline="-25000" dirty="0" smtClean="0">
                <a:latin typeface="Times New Roman" panose="02020603050405020304" pitchFamily="18" charset="0"/>
                <a:cs typeface="Times New Roman" panose="02020603050405020304" pitchFamily="18" charset="0"/>
              </a:rPr>
              <a:t>w</a:t>
            </a:r>
            <a:r>
              <a:rPr lang="pl-PL" sz="3000" dirty="0" smtClean="0">
                <a:latin typeface="Times New Roman" panose="02020603050405020304" pitchFamily="18" charset="0"/>
                <a:cs typeface="Times New Roman" panose="02020603050405020304" pitchFamily="18" charset="0"/>
              </a:rPr>
              <a:t> </a:t>
            </a:r>
            <a:r>
              <a:rPr lang="pl-PL" sz="3000" dirty="0">
                <a:latin typeface="Times New Roman" panose="02020603050405020304" pitchFamily="18" charset="0"/>
                <a:cs typeface="Times New Roman" panose="02020603050405020304" pitchFamily="18" charset="0"/>
              </a:rPr>
              <a:t>= </a:t>
            </a:r>
            <a:r>
              <a:rPr lang="en-US" sz="3000" dirty="0" smtClean="0">
                <a:latin typeface="Times New Roman" panose="02020603050405020304" pitchFamily="18" charset="0"/>
                <a:cs typeface="Times New Roman" panose="02020603050405020304" pitchFamily="18" charset="0"/>
              </a:rPr>
              <a:t>0,9889</a:t>
            </a:r>
            <a:r>
              <a:rPr lang="pl-PL" sz="3000" dirty="0" smtClean="0">
                <a:latin typeface="Times New Roman" panose="02020603050405020304" pitchFamily="18" charset="0"/>
                <a:cs typeface="Times New Roman" panose="02020603050405020304" pitchFamily="18" charset="0"/>
              </a:rPr>
              <a:t> </a:t>
            </a:r>
            <a:r>
              <a:rPr lang="pl-PL" sz="3000" dirty="0">
                <a:latin typeface="Times New Roman" panose="02020603050405020304" pitchFamily="18" charset="0"/>
                <a:cs typeface="Times New Roman" panose="02020603050405020304" pitchFamily="18" charset="0"/>
              </a:rPr>
              <a:t>m/s</a:t>
            </a:r>
            <a:r>
              <a:rPr lang="pl-PL" sz="3000" baseline="30000" dirty="0">
                <a:latin typeface="Times New Roman" panose="02020603050405020304" pitchFamily="18" charset="0"/>
                <a:cs typeface="Times New Roman" panose="02020603050405020304" pitchFamily="18" charset="0"/>
              </a:rPr>
              <a:t>2</a:t>
            </a:r>
            <a:endParaRPr lang="en-US" sz="3000" dirty="0" smtClean="0">
              <a:latin typeface="Times New Roman" panose="02020603050405020304" pitchFamily="18" charset="0"/>
              <a:cs typeface="Times New Roman" panose="02020603050405020304" pitchFamily="18" charset="0"/>
            </a:endParaRPr>
          </a:p>
          <a:p>
            <a:pPr>
              <a:lnSpc>
                <a:spcPct val="150000"/>
              </a:lnSpc>
              <a:spcAft>
                <a:spcPts val="600"/>
              </a:spcAft>
            </a:pPr>
            <a:endParaRPr lang="en-US" sz="2800" dirty="0">
              <a:effectLst/>
              <a:latin typeface="VNI-Times" pitchFamily="2" charset="0"/>
              <a:ea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a:off x="149770" y="3107534"/>
            <a:ext cx="660469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457200" marR="0" lvl="0" indent="-45720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pl-PL" sz="30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 có : f(w) = 1,</a:t>
            </a:r>
            <a:r>
              <a:rPr kumimoji="0" lang="en-US" sz="30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4081</a:t>
            </a:r>
            <a:r>
              <a:rPr kumimoji="0" lang="pl-PL" sz="30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Hz &lt;</a:t>
            </a:r>
            <a:r>
              <a:rPr kumimoji="0" lang="en-US" sz="30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f = 1,5 Hz</a:t>
            </a:r>
          </a:p>
          <a:p>
            <a:pPr lvl="0" algn="just" eaLnBrk="0" hangingPunct="0"/>
            <a:r>
              <a:rPr lang="en-US" sz="3000" dirty="0" smtClean="0">
                <a:latin typeface="Times New Roman" panose="02020603050405020304" pitchFamily="18" charset="0"/>
                <a:cs typeface="Times New Roman" panose="02020603050405020304" pitchFamily="18" charset="0"/>
              </a:rPr>
              <a:t>            </a:t>
            </a:r>
            <a:r>
              <a:rPr lang="pl-PL" sz="3000" dirty="0" smtClean="0">
                <a:latin typeface="Times New Roman" panose="02020603050405020304" pitchFamily="18" charset="0"/>
                <a:cs typeface="Times New Roman" panose="02020603050405020304" pitchFamily="18" charset="0"/>
              </a:rPr>
              <a:t>a</a:t>
            </a:r>
            <a:r>
              <a:rPr lang="pl-PL" sz="3000" baseline="-25000" dirty="0" smtClean="0">
                <a:latin typeface="Times New Roman" panose="02020603050405020304" pitchFamily="18" charset="0"/>
                <a:cs typeface="Times New Roman" panose="02020603050405020304" pitchFamily="18" charset="0"/>
              </a:rPr>
              <a:t>w</a:t>
            </a:r>
            <a:r>
              <a:rPr lang="pl-PL" sz="3000" dirty="0" smtClean="0">
                <a:latin typeface="Times New Roman" panose="02020603050405020304" pitchFamily="18" charset="0"/>
                <a:cs typeface="Times New Roman" panose="02020603050405020304" pitchFamily="18" charset="0"/>
              </a:rPr>
              <a:t> </a:t>
            </a:r>
            <a:r>
              <a:rPr lang="pl-PL" sz="3000" dirty="0">
                <a:latin typeface="Times New Roman" panose="02020603050405020304" pitchFamily="18" charset="0"/>
                <a:cs typeface="Times New Roman" panose="02020603050405020304" pitchFamily="18" charset="0"/>
              </a:rPr>
              <a:t>= </a:t>
            </a:r>
            <a:r>
              <a:rPr lang="pl-PL" sz="3000" dirty="0" smtClean="0">
                <a:latin typeface="Times New Roman" panose="02020603050405020304" pitchFamily="18" charset="0"/>
                <a:cs typeface="Times New Roman" panose="02020603050405020304" pitchFamily="18" charset="0"/>
              </a:rPr>
              <a:t>1,0</a:t>
            </a:r>
            <a:r>
              <a:rPr lang="en-US" sz="3000" dirty="0" smtClean="0">
                <a:latin typeface="Times New Roman" panose="02020603050405020304" pitchFamily="18" charset="0"/>
                <a:cs typeface="Times New Roman" panose="02020603050405020304" pitchFamily="18" charset="0"/>
              </a:rPr>
              <a:t>585</a:t>
            </a:r>
            <a:r>
              <a:rPr lang="pl-PL" sz="3000" dirty="0" smtClean="0">
                <a:latin typeface="Times New Roman" panose="02020603050405020304" pitchFamily="18" charset="0"/>
                <a:cs typeface="Times New Roman" panose="02020603050405020304" pitchFamily="18" charset="0"/>
              </a:rPr>
              <a:t> m/s</a:t>
            </a:r>
            <a:r>
              <a:rPr lang="pl-PL" sz="3000" baseline="30000" dirty="0" smtClean="0">
                <a:latin typeface="Times New Roman" panose="02020603050405020304" pitchFamily="18" charset="0"/>
                <a:cs typeface="Times New Roman" panose="02020603050405020304" pitchFamily="18" charset="0"/>
              </a:rPr>
              <a:t>2</a:t>
            </a:r>
            <a:r>
              <a:rPr lang="en-US" sz="3000" baseline="30000" dirty="0" smtClean="0">
                <a:latin typeface="Times New Roman" panose="02020603050405020304" pitchFamily="18" charset="0"/>
                <a:cs typeface="Times New Roman" panose="02020603050405020304" pitchFamily="18" charset="0"/>
              </a:rPr>
              <a:t> </a:t>
            </a:r>
            <a:r>
              <a:rPr lang="pl-PL" sz="3000" dirty="0" smtClean="0">
                <a:latin typeface="Times New Roman" panose="02020603050405020304" pitchFamily="18" charset="0"/>
                <a:cs typeface="Times New Roman" panose="02020603050405020304" pitchFamily="18" charset="0"/>
              </a:rPr>
              <a:t>&gt;</a:t>
            </a:r>
            <a:r>
              <a:rPr lang="en-US" sz="3000" dirty="0" smtClean="0">
                <a:latin typeface="Times New Roman" panose="02020603050405020304" pitchFamily="18" charset="0"/>
                <a:cs typeface="Times New Roman" panose="02020603050405020304" pitchFamily="18" charset="0"/>
              </a:rPr>
              <a:t> </a:t>
            </a:r>
            <a:r>
              <a:rPr lang="pl-PL" sz="3000" dirty="0">
                <a:latin typeface="Times New Roman" panose="02020603050405020304" pitchFamily="18" charset="0"/>
                <a:cs typeface="Times New Roman" panose="02020603050405020304" pitchFamily="18" charset="0"/>
              </a:rPr>
              <a:t>a</a:t>
            </a:r>
            <a:r>
              <a:rPr lang="pl-PL" sz="3000" baseline="-25000" dirty="0">
                <a:latin typeface="Times New Roman" panose="02020603050405020304" pitchFamily="18" charset="0"/>
                <a:cs typeface="Times New Roman" panose="02020603050405020304" pitchFamily="18" charset="0"/>
              </a:rPr>
              <a:t>w</a:t>
            </a:r>
            <a:r>
              <a:rPr lang="pl-PL" sz="3000" dirty="0">
                <a:latin typeface="Times New Roman" panose="02020603050405020304" pitchFamily="18" charset="0"/>
                <a:cs typeface="Times New Roman" panose="02020603050405020304" pitchFamily="18" charset="0"/>
              </a:rPr>
              <a:t> = </a:t>
            </a:r>
            <a:r>
              <a:rPr lang="en-US" sz="3000" dirty="0" smtClean="0">
                <a:latin typeface="Times New Roman" panose="02020603050405020304" pitchFamily="18" charset="0"/>
                <a:cs typeface="Times New Roman" panose="02020603050405020304" pitchFamily="18" charset="0"/>
              </a:rPr>
              <a:t>0,63</a:t>
            </a:r>
            <a:r>
              <a:rPr lang="pl-PL" sz="3000" dirty="0" smtClean="0">
                <a:latin typeface="Times New Roman" panose="02020603050405020304" pitchFamily="18" charset="0"/>
                <a:cs typeface="Times New Roman" panose="02020603050405020304" pitchFamily="18" charset="0"/>
              </a:rPr>
              <a:t> </a:t>
            </a:r>
            <a:r>
              <a:rPr lang="pl-PL" sz="3000" dirty="0">
                <a:latin typeface="Times New Roman" panose="02020603050405020304" pitchFamily="18" charset="0"/>
                <a:cs typeface="Times New Roman" panose="02020603050405020304" pitchFamily="18" charset="0"/>
              </a:rPr>
              <a:t>m/s</a:t>
            </a:r>
            <a:r>
              <a:rPr lang="pl-PL" sz="3000" baseline="30000" dirty="0">
                <a:latin typeface="Times New Roman" panose="02020603050405020304" pitchFamily="18" charset="0"/>
                <a:cs typeface="Times New Roman" panose="02020603050405020304" pitchFamily="18" charset="0"/>
              </a:rPr>
              <a:t>2</a:t>
            </a:r>
            <a:r>
              <a:rPr lang="en-US" sz="3000" baseline="30000" dirty="0">
                <a:latin typeface="Times New Roman" panose="02020603050405020304" pitchFamily="18" charset="0"/>
                <a:cs typeface="Times New Roman" panose="02020603050405020304" pitchFamily="18" charset="0"/>
              </a:rPr>
              <a:t> </a:t>
            </a:r>
            <a:endParaRPr kumimoji="0" lang="pl-PL" sz="30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1000"/>
                                        <p:tgtEl>
                                          <p:spTgt spid="2">
                                            <p:txEl>
                                              <p:pRg st="5" end="5"/>
                                            </p:txEl>
                                          </p:spTgt>
                                        </p:tgtEl>
                                      </p:cBhvr>
                                    </p:animEffect>
                                    <p:anim calcmode="lin" valueType="num">
                                      <p:cBhvr>
                                        <p:cTn id="29"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46760" y="1429032"/>
            <a:ext cx="9050480" cy="480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571500" indent="-571500">
              <a:buFont typeface="Wingdings" panose="05000000000000000000" pitchFamily="2" charset="2"/>
              <a:buChar char="v"/>
            </a:pPr>
            <a:r>
              <a:rPr lang="pl-PL" sz="3200" dirty="0">
                <a:latin typeface="Times New Roman" panose="02020603050405020304" pitchFamily="18" charset="0"/>
                <a:cs typeface="Times New Roman" panose="02020603050405020304" pitchFamily="18" charset="0"/>
              </a:rPr>
              <a:t>Theo TCVN 6964 về gia tốc a</a:t>
            </a:r>
            <a:r>
              <a:rPr lang="pl-PL" sz="3200" baseline="-25000" dirty="0">
                <a:latin typeface="Times New Roman" panose="02020603050405020304" pitchFamily="18" charset="0"/>
                <a:cs typeface="Times New Roman" panose="02020603050405020304" pitchFamily="18" charset="0"/>
              </a:rPr>
              <a:t>w</a:t>
            </a:r>
            <a:r>
              <a:rPr lang="pl-PL" sz="3200" dirty="0">
                <a:latin typeface="Times New Roman" panose="02020603050405020304" pitchFamily="18" charset="0"/>
                <a:cs typeface="Times New Roman" panose="02020603050405020304" pitchFamily="18" charset="0"/>
              </a:rPr>
              <a:t>&lt; 0,63 m/s</a:t>
            </a:r>
            <a:r>
              <a:rPr lang="pl-PL" sz="3200" baseline="30000" dirty="0">
                <a:latin typeface="Times New Roman" panose="02020603050405020304" pitchFamily="18" charset="0"/>
                <a:cs typeface="Times New Roman" panose="02020603050405020304" pitchFamily="18" charset="0"/>
              </a:rPr>
              <a:t>2</a:t>
            </a:r>
            <a:r>
              <a:rPr lang="pl-PL" sz="3200" dirty="0">
                <a:latin typeface="Times New Roman" panose="02020603050405020304" pitchFamily="18" charset="0"/>
                <a:cs typeface="Times New Roman" panose="02020603050405020304" pitchFamily="18" charset="0"/>
              </a:rPr>
              <a:t> thì gia tốc của xe trên không đạt yêu cầu về êm dịu đối với trọng số gia tốc</a:t>
            </a:r>
            <a:r>
              <a:rPr lang="pl-PL" sz="3200" dirty="0" smtClean="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marL="571500" indent="-571500">
              <a:buFont typeface="Wingdings" panose="05000000000000000000" pitchFamily="2" charset="2"/>
              <a:buChar char="v"/>
            </a:pPr>
            <a:endParaRPr lang="en-US" sz="3200" dirty="0">
              <a:latin typeface="Times New Roman" panose="02020603050405020304" pitchFamily="18" charset="0"/>
              <a:cs typeface="Times New Roman" panose="02020603050405020304" pitchFamily="18" charset="0"/>
            </a:endParaRPr>
          </a:p>
          <a:p>
            <a:pPr marL="571500" indent="-571500">
              <a:buFont typeface="Wingdings" panose="05000000000000000000" pitchFamily="2" charset="2"/>
              <a:buChar char="v"/>
            </a:pPr>
            <a:r>
              <a:rPr lang="pl-PL" sz="3200" dirty="0" smtClean="0">
                <a:latin typeface="Times New Roman" panose="02020603050405020304" pitchFamily="18" charset="0"/>
                <a:cs typeface="Times New Roman" panose="02020603050405020304" pitchFamily="18" charset="0"/>
              </a:rPr>
              <a:t>Theo </a:t>
            </a:r>
            <a:r>
              <a:rPr lang="pl-PL" sz="3200" dirty="0">
                <a:latin typeface="Times New Roman" panose="02020603050405020304" pitchFamily="18" charset="0"/>
                <a:cs typeface="Times New Roman" panose="02020603050405020304" pitchFamily="18" charset="0"/>
              </a:rPr>
              <a:t>vùng chỉ dẫn sức khỏe của TCVN 6964 với trọng số gia </a:t>
            </a:r>
            <a:r>
              <a:rPr lang="pl-PL" sz="3200" dirty="0" smtClean="0">
                <a:latin typeface="Times New Roman" panose="02020603050405020304" pitchFamily="18" charset="0"/>
                <a:cs typeface="Times New Roman" panose="02020603050405020304" pitchFamily="18" charset="0"/>
              </a:rPr>
              <a:t>tốc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phẳng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dọc</a:t>
            </a:r>
            <a:r>
              <a:rPr lang="pl-PL" sz="3200" dirty="0" smtClean="0">
                <a:latin typeface="Times New Roman" panose="02020603050405020304" pitchFamily="18" charset="0"/>
                <a:cs typeface="Times New Roman" panose="02020603050405020304" pitchFamily="18" charset="0"/>
              </a:rPr>
              <a:t> </a:t>
            </a:r>
            <a:r>
              <a:rPr lang="pl-PL" sz="3200" dirty="0">
                <a:latin typeface="Times New Roman" panose="02020603050405020304" pitchFamily="18" charset="0"/>
                <a:cs typeface="Times New Roman" panose="02020603050405020304" pitchFamily="18" charset="0"/>
              </a:rPr>
              <a:t>a</a:t>
            </a:r>
            <a:r>
              <a:rPr lang="pl-PL" sz="3200" baseline="-25000" dirty="0">
                <a:latin typeface="Times New Roman" panose="02020603050405020304" pitchFamily="18" charset="0"/>
                <a:cs typeface="Times New Roman" panose="02020603050405020304" pitchFamily="18" charset="0"/>
              </a:rPr>
              <a:t>w</a:t>
            </a:r>
            <a:r>
              <a:rPr lang="pl-PL" sz="3200" dirty="0">
                <a:latin typeface="Times New Roman" panose="02020603050405020304" pitchFamily="18" charset="0"/>
                <a:cs typeface="Times New Roman" panose="02020603050405020304" pitchFamily="18" charset="0"/>
              </a:rPr>
              <a:t> = 1,0476 </a:t>
            </a:r>
            <a:r>
              <a:rPr lang="pl-PL" sz="3200" dirty="0" smtClean="0">
                <a:latin typeface="Times New Roman" panose="02020603050405020304" pitchFamily="18" charset="0"/>
                <a:cs typeface="Times New Roman" panose="02020603050405020304" pitchFamily="18" charset="0"/>
              </a:rPr>
              <a:t>m/s</a:t>
            </a:r>
            <a:r>
              <a:rPr lang="pl-PL" sz="3200" baseline="30000" dirty="0" smtClean="0">
                <a:latin typeface="Times New Roman" panose="02020603050405020304" pitchFamily="18" charset="0"/>
                <a:cs typeface="Times New Roman" panose="02020603050405020304" pitchFamily="18" charset="0"/>
              </a:rPr>
              <a:t>2</a:t>
            </a:r>
            <a:r>
              <a:rPr lang="en-US" sz="3200" baseline="300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phẳng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ngang</a:t>
            </a:r>
            <a:r>
              <a:rPr lang="en-US" sz="3200" dirty="0" smtClean="0">
                <a:latin typeface="Times New Roman" panose="02020603050405020304" pitchFamily="18" charset="0"/>
                <a:cs typeface="Times New Roman" panose="02020603050405020304" pitchFamily="18" charset="0"/>
              </a:rPr>
              <a:t> </a:t>
            </a:r>
            <a:r>
              <a:rPr lang="pl-PL" sz="3200" dirty="0" smtClean="0">
                <a:latin typeface="Times New Roman" panose="02020603050405020304" pitchFamily="18" charset="0"/>
                <a:cs typeface="Times New Roman" panose="02020603050405020304" pitchFamily="18" charset="0"/>
              </a:rPr>
              <a:t>a</a:t>
            </a:r>
            <a:r>
              <a:rPr lang="pl-PL" sz="3200" baseline="-25000" dirty="0" smtClean="0">
                <a:latin typeface="Times New Roman" panose="02020603050405020304" pitchFamily="18" charset="0"/>
                <a:cs typeface="Times New Roman" panose="02020603050405020304" pitchFamily="18" charset="0"/>
              </a:rPr>
              <a:t>w</a:t>
            </a:r>
            <a:r>
              <a:rPr lang="pl-PL" sz="3200" dirty="0" smtClean="0">
                <a:latin typeface="Times New Roman" panose="02020603050405020304" pitchFamily="18" charset="0"/>
                <a:cs typeface="Times New Roman" panose="02020603050405020304" pitchFamily="18" charset="0"/>
              </a:rPr>
              <a:t> </a:t>
            </a:r>
            <a:r>
              <a:rPr lang="pl-PL" sz="3200" dirty="0">
                <a:latin typeface="Times New Roman" panose="02020603050405020304" pitchFamily="18" charset="0"/>
                <a:cs typeface="Times New Roman" panose="02020603050405020304" pitchFamily="18" charset="0"/>
              </a:rPr>
              <a:t>= 1,0</a:t>
            </a:r>
            <a:r>
              <a:rPr lang="en-US" sz="3200" dirty="0">
                <a:latin typeface="Times New Roman" panose="02020603050405020304" pitchFamily="18" charset="0"/>
                <a:cs typeface="Times New Roman" panose="02020603050405020304" pitchFamily="18" charset="0"/>
              </a:rPr>
              <a:t>585</a:t>
            </a:r>
            <a:r>
              <a:rPr lang="pl-PL" sz="3200" dirty="0">
                <a:latin typeface="Times New Roman" panose="02020603050405020304" pitchFamily="18" charset="0"/>
                <a:cs typeface="Times New Roman" panose="02020603050405020304" pitchFamily="18" charset="0"/>
              </a:rPr>
              <a:t> m/s</a:t>
            </a:r>
            <a:r>
              <a:rPr lang="pl-PL" sz="3200" baseline="30000" dirty="0">
                <a:latin typeface="Times New Roman" panose="02020603050405020304" pitchFamily="18" charset="0"/>
                <a:cs typeface="Times New Roman" panose="02020603050405020304" pitchFamily="18" charset="0"/>
              </a:rPr>
              <a:t>2</a:t>
            </a:r>
            <a:r>
              <a:rPr lang="en-US" sz="3200" baseline="30000" dirty="0">
                <a:latin typeface="Times New Roman" panose="02020603050405020304" pitchFamily="18" charset="0"/>
                <a:cs typeface="Times New Roman" panose="02020603050405020304" pitchFamily="18" charset="0"/>
              </a:rPr>
              <a:t> </a:t>
            </a:r>
            <a:r>
              <a:rPr lang="pl-PL" sz="3200" dirty="0" smtClean="0">
                <a:latin typeface="Times New Roman" panose="02020603050405020304" pitchFamily="18" charset="0"/>
                <a:cs typeface="Times New Roman" panose="02020603050405020304" pitchFamily="18" charset="0"/>
              </a:rPr>
              <a:t>thì </a:t>
            </a:r>
            <a:r>
              <a:rPr lang="pl-PL" sz="3200" dirty="0">
                <a:latin typeface="Times New Roman" panose="02020603050405020304" pitchFamily="18" charset="0"/>
                <a:cs typeface="Times New Roman" panose="02020603050405020304" pitchFamily="18" charset="0"/>
              </a:rPr>
              <a:t>người ngồi trên xe </a:t>
            </a:r>
            <a:r>
              <a:rPr lang="pl-PL" sz="3200" dirty="0" smtClean="0">
                <a:latin typeface="Times New Roman" panose="02020603050405020304" pitchFamily="18" charset="0"/>
                <a:cs typeface="Times New Roman" panose="02020603050405020304" pitchFamily="18" charset="0"/>
              </a:rPr>
              <a:t>sẽ không </a:t>
            </a:r>
            <a:r>
              <a:rPr lang="pl-PL" sz="3200" dirty="0">
                <a:latin typeface="Times New Roman" panose="02020603050405020304" pitchFamily="18" charset="0"/>
                <a:cs typeface="Times New Roman" panose="02020603050405020304" pitchFamily="18" charset="0"/>
              </a:rPr>
              <a:t>thoải mái và không đảm bảo sức khỏe cho người ngồi trên xe</a:t>
            </a:r>
            <a:r>
              <a:rPr lang="pl-PL" sz="3200" dirty="0" smtClean="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93520" y="838200"/>
            <a:ext cx="9050480" cy="5786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pl-PL" sz="3200" b="1" i="1" dirty="0">
                <a:latin typeface="Times New Roman" panose="02020603050405020304" pitchFamily="18" charset="0"/>
                <a:cs typeface="Times New Roman" panose="02020603050405020304" pitchFamily="18" charset="0"/>
              </a:rPr>
              <a:t>Kết luận</a:t>
            </a:r>
            <a:r>
              <a:rPr lang="pl-PL" sz="3200" b="1" dirty="0">
                <a:latin typeface="Times New Roman" panose="02020603050405020304" pitchFamily="18" charset="0"/>
                <a:cs typeface="Times New Roman" panose="02020603050405020304" pitchFamily="18" charset="0"/>
              </a:rPr>
              <a:t> :</a:t>
            </a:r>
            <a:r>
              <a:rPr lang="pl-PL" sz="3200" dirty="0">
                <a:latin typeface="Times New Roman" panose="02020603050405020304" pitchFamily="18" charset="0"/>
                <a:cs typeface="Times New Roman" panose="02020603050405020304" pitchFamily="18" charset="0"/>
              </a:rPr>
              <a:t> </a:t>
            </a:r>
            <a:endParaRPr lang="en-US" sz="3200" dirty="0" smtClean="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pl-PL" sz="3200" dirty="0" smtClean="0">
                <a:latin typeface="Times New Roman" panose="02020603050405020304" pitchFamily="18" charset="0"/>
                <a:cs typeface="Times New Roman" panose="02020603050405020304" pitchFamily="18" charset="0"/>
              </a:rPr>
              <a:t>Như </a:t>
            </a:r>
            <a:r>
              <a:rPr lang="pl-PL" sz="3200" dirty="0">
                <a:latin typeface="Times New Roman" panose="02020603050405020304" pitchFamily="18" charset="0"/>
                <a:cs typeface="Times New Roman" panose="02020603050405020304" pitchFamily="18" charset="0"/>
              </a:rPr>
              <a:t>vậy theo chỉ tiêu của TCVN 6964 thì xe trên không đạt yêu cầu về độ êm dịu trên cả hai mặt phẳng dọc và mặt phẳng ngang</a:t>
            </a:r>
            <a:r>
              <a:rPr lang="pl-PL" sz="3200" dirty="0" smtClean="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endParaRPr lang="en-US" sz="3200" dirty="0" smtClean="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pl-PL" sz="3200" dirty="0" smtClean="0">
                <a:latin typeface="Times New Roman" panose="02020603050405020304" pitchFamily="18" charset="0"/>
                <a:cs typeface="Times New Roman" panose="02020603050405020304" pitchFamily="18" charset="0"/>
              </a:rPr>
              <a:t> </a:t>
            </a:r>
            <a:r>
              <a:rPr lang="pl-PL" sz="3200" dirty="0">
                <a:latin typeface="Times New Roman" panose="02020603050405020304" pitchFamily="18" charset="0"/>
                <a:cs typeface="Times New Roman" panose="02020603050405020304" pitchFamily="18" charset="0"/>
              </a:rPr>
              <a:t>Đồng thời theo vùng chỉ dẫn sức khỏe của TCVN 6964 thì không đảm bảo về sức khỏe. </a:t>
            </a:r>
            <a:endParaRPr lang="en-US" sz="3200" dirty="0" smtClean="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endParaRPr lang="en-US" sz="3200" dirty="0" smtClean="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pl-PL" sz="3200" dirty="0" smtClean="0">
                <a:latin typeface="Times New Roman" panose="02020603050405020304" pitchFamily="18" charset="0"/>
                <a:cs typeface="Times New Roman" panose="02020603050405020304" pitchFamily="18" charset="0"/>
              </a:rPr>
              <a:t>Ở </a:t>
            </a:r>
            <a:r>
              <a:rPr lang="pl-PL" sz="3200" dirty="0">
                <a:latin typeface="Times New Roman" panose="02020603050405020304" pitchFamily="18" charset="0"/>
                <a:cs typeface="Times New Roman" panose="02020603050405020304" pitchFamily="18" charset="0"/>
              </a:rPr>
              <a:t>đây, tác giả đề xuất thay đổi độ cứng nhíp C</a:t>
            </a:r>
            <a:r>
              <a:rPr lang="pl-PL" sz="3200" baseline="-25000" dirty="0">
                <a:latin typeface="Times New Roman" panose="02020603050405020304" pitchFamily="18" charset="0"/>
                <a:cs typeface="Times New Roman" panose="02020603050405020304" pitchFamily="18" charset="0"/>
              </a:rPr>
              <a:t>2</a:t>
            </a:r>
            <a:r>
              <a:rPr lang="pl-PL" sz="3200" dirty="0">
                <a:latin typeface="Times New Roman" panose="02020603050405020304" pitchFamily="18" charset="0"/>
                <a:cs typeface="Times New Roman" panose="02020603050405020304" pitchFamily="18" charset="0"/>
              </a:rPr>
              <a:t>, hệ số giảm chấn K</a:t>
            </a:r>
            <a:r>
              <a:rPr lang="pl-PL" sz="3200" baseline="-25000" dirty="0">
                <a:latin typeface="Times New Roman" panose="02020603050405020304" pitchFamily="18" charset="0"/>
                <a:cs typeface="Times New Roman" panose="02020603050405020304" pitchFamily="18" charset="0"/>
              </a:rPr>
              <a:t>2</a:t>
            </a:r>
            <a:r>
              <a:rPr lang="pl-PL" sz="3200" dirty="0">
                <a:latin typeface="Times New Roman" panose="02020603050405020304" pitchFamily="18" charset="0"/>
                <a:cs typeface="Times New Roman" panose="02020603050405020304" pitchFamily="18" charset="0"/>
              </a:rPr>
              <a:t> và có thể dùng loại giảm chấn điều chỉnh ba chế độ.</a:t>
            </a:r>
            <a:endParaRPr lang="en-US" sz="32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fade">
                                      <p:cBhvr>
                                        <p:cTn id="21" dur="1000"/>
                                        <p:tgtEl>
                                          <p:spTgt spid="2">
                                            <p:txEl>
                                              <p:pRg st="3" end="3"/>
                                            </p:txEl>
                                          </p:spTgt>
                                        </p:tgtEl>
                                      </p:cBhvr>
                                    </p:animEffect>
                                    <p:anim calcmode="lin" valueType="num">
                                      <p:cBhvr>
                                        <p:cTn id="22"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1000"/>
                                        <p:tgtEl>
                                          <p:spTgt spid="2">
                                            <p:txEl>
                                              <p:pRg st="5" end="5"/>
                                            </p:txEl>
                                          </p:spTgt>
                                        </p:tgtEl>
                                      </p:cBhvr>
                                    </p:animEffect>
                                    <p:anim calcmode="lin" valueType="num">
                                      <p:cBhvr>
                                        <p:cTn id="29"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077300"/>
            <a:ext cx="8181541" cy="5169856"/>
          </a:xfrm>
          <a:prstGeom prst="rect">
            <a:avLst/>
          </a:prstGeom>
        </p:spPr>
      </p:pic>
      <p:pic>
        <p:nvPicPr>
          <p:cNvPr id="3" name="Picture 2"/>
          <p:cNvPicPr>
            <a:picLocks noChangeAspect="1"/>
          </p:cNvPicPr>
          <p:nvPr/>
        </p:nvPicPr>
        <p:blipFill>
          <a:blip r:embed="rId3"/>
          <a:stretch>
            <a:fillRect/>
          </a:stretch>
        </p:blipFill>
        <p:spPr>
          <a:xfrm>
            <a:off x="6452452" y="1775503"/>
            <a:ext cx="2603218" cy="43608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46760" y="1193444"/>
            <a:ext cx="9050480" cy="5786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457200" indent="-457200">
              <a:buFont typeface="Wingdings" panose="05000000000000000000" pitchFamily="2" charset="2"/>
              <a:buChar char="v"/>
            </a:pPr>
            <a:r>
              <a:rPr lang="en-US" sz="3200" dirty="0" err="1" smtClean="0">
                <a:latin typeface="Times New Roman" panose="02020603050405020304" pitchFamily="18" charset="0"/>
                <a:cs typeface="Times New Roman" panose="02020603050405020304" pitchFamily="18" charset="0"/>
              </a:rPr>
              <a:t>Độ</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cứng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nhíp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tế</a:t>
            </a:r>
            <a:r>
              <a:rPr lang="en-US" sz="3200" dirty="0" smtClean="0">
                <a:latin typeface="Times New Roman" panose="02020603050405020304" pitchFamily="18" charset="0"/>
                <a:cs typeface="Times New Roman" panose="02020603050405020304" pitchFamily="18" charset="0"/>
              </a:rPr>
              <a:t>  :</a:t>
            </a:r>
          </a:p>
          <a:p>
            <a:r>
              <a:rPr lang="en-US" sz="3200" dirty="0">
                <a:latin typeface="Times New Roman" panose="02020603050405020304" pitchFamily="18" charset="0"/>
                <a:cs typeface="Times New Roman" panose="02020603050405020304" pitchFamily="18" charset="0"/>
              </a:rPr>
              <a:t>C</a:t>
            </a:r>
            <a:r>
              <a:rPr lang="en-US" sz="3200" baseline="-25000" dirty="0">
                <a:latin typeface="Times New Roman" panose="02020603050405020304" pitchFamily="18" charset="0"/>
                <a:cs typeface="Times New Roman" panose="02020603050405020304" pitchFamily="18" charset="0"/>
              </a:rPr>
              <a:t>2t</a:t>
            </a:r>
            <a:r>
              <a:rPr lang="en-US" sz="3200" dirty="0">
                <a:latin typeface="Times New Roman" panose="02020603050405020304" pitchFamily="18" charset="0"/>
                <a:cs typeface="Times New Roman" panose="02020603050405020304" pitchFamily="18" charset="0"/>
              </a:rPr>
              <a:t> = 144475 N/m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C</a:t>
            </a:r>
            <a:r>
              <a:rPr lang="en-US" sz="3200" baseline="-25000" dirty="0">
                <a:latin typeface="Times New Roman" panose="02020603050405020304" pitchFamily="18" charset="0"/>
                <a:cs typeface="Times New Roman" panose="02020603050405020304" pitchFamily="18" charset="0"/>
              </a:rPr>
              <a:t>2s</a:t>
            </a:r>
            <a:r>
              <a:rPr lang="en-US" sz="3200" dirty="0">
                <a:latin typeface="Times New Roman" panose="02020603050405020304" pitchFamily="18" charset="0"/>
                <a:cs typeface="Times New Roman" panose="02020603050405020304" pitchFamily="18" charset="0"/>
              </a:rPr>
              <a:t> = 174867 </a:t>
            </a:r>
            <a:r>
              <a:rPr lang="en-US" sz="3200" dirty="0" smtClean="0">
                <a:latin typeface="Times New Roman" panose="02020603050405020304" pitchFamily="18" charset="0"/>
                <a:cs typeface="Times New Roman" panose="02020603050405020304" pitchFamily="18" charset="0"/>
              </a:rPr>
              <a:t>N/m</a:t>
            </a:r>
          </a:p>
          <a:p>
            <a:pPr marL="457200" indent="-457200">
              <a:buFont typeface="Wingdings" panose="05000000000000000000" pitchFamily="2" charset="2"/>
              <a:buChar char="v"/>
            </a:pPr>
            <a:r>
              <a:rPr lang="en-US" sz="3200" dirty="0" err="1" smtClean="0">
                <a:latin typeface="Times New Roman" panose="02020603050405020304" pitchFamily="18" charset="0"/>
                <a:cs typeface="Times New Roman" panose="02020603050405020304" pitchFamily="18" charset="0"/>
              </a:rPr>
              <a:t>Độ</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cứng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nhíp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tối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ưu</a:t>
            </a:r>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C</a:t>
            </a:r>
            <a:r>
              <a:rPr lang="en-US" sz="3200" baseline="-25000" dirty="0">
                <a:latin typeface="Times New Roman" panose="02020603050405020304" pitchFamily="18" charset="0"/>
                <a:cs typeface="Times New Roman" panose="02020603050405020304" pitchFamily="18" charset="0"/>
              </a:rPr>
              <a:t>2t</a:t>
            </a:r>
            <a:r>
              <a:rPr lang="en-US" sz="3200" dirty="0">
                <a:latin typeface="Times New Roman" panose="02020603050405020304" pitchFamily="18" charset="0"/>
                <a:cs typeface="Times New Roman" panose="02020603050405020304" pitchFamily="18" charset="0"/>
              </a:rPr>
              <a:t> = 58829 N/m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C</a:t>
            </a:r>
            <a:r>
              <a:rPr lang="en-US" sz="3200" baseline="-25000" dirty="0">
                <a:latin typeface="Times New Roman" panose="02020603050405020304" pitchFamily="18" charset="0"/>
                <a:cs typeface="Times New Roman" panose="02020603050405020304" pitchFamily="18" charset="0"/>
              </a:rPr>
              <a:t>2s</a:t>
            </a:r>
            <a:r>
              <a:rPr lang="en-US" sz="3200" dirty="0">
                <a:latin typeface="Times New Roman" panose="02020603050405020304" pitchFamily="18" charset="0"/>
                <a:cs typeface="Times New Roman" panose="02020603050405020304" pitchFamily="18" charset="0"/>
              </a:rPr>
              <a:t> = 103410 </a:t>
            </a:r>
            <a:r>
              <a:rPr lang="en-US" sz="3200" dirty="0" smtClean="0">
                <a:latin typeface="Times New Roman" panose="02020603050405020304" pitchFamily="18" charset="0"/>
                <a:cs typeface="Times New Roman" panose="02020603050405020304" pitchFamily="18" charset="0"/>
              </a:rPr>
              <a:t>N/m</a:t>
            </a:r>
          </a:p>
          <a:p>
            <a:pPr marL="457200" indent="-457200">
              <a:buFont typeface="Wingdings" panose="05000000000000000000" pitchFamily="2" charset="2"/>
              <a:buChar char="v"/>
            </a:pPr>
            <a:r>
              <a:rPr lang="en-US" sz="3200" dirty="0" smtClean="0">
                <a:latin typeface="Times New Roman" panose="02020603050405020304" pitchFamily="18" charset="0"/>
                <a:cs typeface="Times New Roman" panose="02020603050405020304" pitchFamily="18" charset="0"/>
              </a:rPr>
              <a:t>Ta </a:t>
            </a:r>
            <a:r>
              <a:rPr lang="en-US" sz="3200" dirty="0" err="1" smtClean="0">
                <a:latin typeface="Times New Roman" panose="02020603050405020304" pitchFamily="18" charset="0"/>
                <a:cs typeface="Times New Roman" panose="02020603050405020304" pitchFamily="18" charset="0"/>
              </a:rPr>
              <a:t>thấy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độ</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cứng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nhíp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tế</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lớn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hơn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độ</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cứng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nhíp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tối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ưu</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độ</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cứng</a:t>
            </a:r>
            <a:r>
              <a:rPr lang="en-US" sz="3200" dirty="0">
                <a:latin typeface="Times New Roman" panose="02020603050405020304" pitchFamily="18" charset="0"/>
                <a:cs typeface="Times New Roman" panose="02020603050405020304" pitchFamily="18" charset="0"/>
              </a:rPr>
              <a:t> C</a:t>
            </a:r>
            <a:r>
              <a:rPr lang="en-US" sz="3200" baseline="-25000" dirty="0">
                <a:latin typeface="Times New Roman" panose="02020603050405020304" pitchFamily="18" charset="0"/>
                <a:cs typeface="Times New Roman" panose="02020603050405020304" pitchFamily="18" charset="0"/>
              </a:rPr>
              <a:t>2</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càng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nhỏ</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càng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nâng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cao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độ</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êm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dịu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bớt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cường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độ</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đập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giữa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bánh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xe</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mặt</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đường</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n-US" sz="3200" dirty="0" err="1">
                <a:latin typeface="Times New Roman" panose="02020603050405020304" pitchFamily="18" charset="0"/>
                <a:cs typeface="Times New Roman" panose="02020603050405020304" pitchFamily="18" charset="0"/>
              </a:rPr>
              <a:t>Như</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vậy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tăng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độ</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êm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dịu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thì</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xe</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phải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giảm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độ</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cứng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nhíp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cả</a:t>
            </a:r>
            <a:r>
              <a:rPr lang="en-US" sz="3200" dirty="0">
                <a:latin typeface="Times New Roman" panose="02020603050405020304" pitchFamily="18" charset="0"/>
                <a:cs typeface="Times New Roman" panose="02020603050405020304" pitchFamily="18" charset="0"/>
              </a:rPr>
              <a:t> 2 </a:t>
            </a:r>
            <a:r>
              <a:rPr lang="en-US" sz="3200" dirty="0" err="1">
                <a:latin typeface="Times New Roman" panose="02020603050405020304" pitchFamily="18" charset="0"/>
                <a:cs typeface="Times New Roman" panose="02020603050405020304" pitchFamily="18" charset="0"/>
              </a:rPr>
              <a:t>cầu</a:t>
            </a:r>
            <a:r>
              <a:rPr lang="en-US" sz="3200" dirty="0">
                <a:latin typeface="Times New Roman" panose="02020603050405020304" pitchFamily="18" charset="0"/>
                <a:cs typeface="Times New Roman" panose="02020603050405020304" pitchFamily="18" charset="0"/>
              </a:rPr>
              <a:t>.</a:t>
            </a:r>
          </a:p>
          <a:p>
            <a:r>
              <a:rPr lang="pl-PL" sz="3200" dirty="0" smtClean="0">
                <a:latin typeface="Times New Roman" panose="02020603050405020304" pitchFamily="18" charset="0"/>
                <a:cs typeface="Times New Roman" panose="02020603050405020304" pitchFamily="18" charset="0"/>
              </a:rPr>
              <a:t> </a:t>
            </a:r>
            <a:endParaRPr lang="en-US" sz="3200" dirty="0" smtClean="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fade">
                                      <p:cBhvr>
                                        <p:cTn id="19" dur="1000"/>
                                        <p:tgtEl>
                                          <p:spTgt spid="2">
                                            <p:txEl>
                                              <p:pRg st="2" end="2"/>
                                            </p:txEl>
                                          </p:spTgt>
                                        </p:tgtEl>
                                      </p:cBhvr>
                                    </p:animEffect>
                                    <p:anim calcmode="lin" valueType="num">
                                      <p:cBhvr>
                                        <p:cTn id="20"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fade">
                                      <p:cBhvr>
                                        <p:cTn id="24" dur="1000"/>
                                        <p:tgtEl>
                                          <p:spTgt spid="2">
                                            <p:txEl>
                                              <p:pRg st="3" end="3"/>
                                            </p:txEl>
                                          </p:spTgt>
                                        </p:tgtEl>
                                      </p:cBhvr>
                                    </p:animEffect>
                                    <p:anim calcmode="lin" valueType="num">
                                      <p:cBhvr>
                                        <p:cTn id="2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Effect transition="in" filter="fade">
                                      <p:cBhvr>
                                        <p:cTn id="31" dur="1000"/>
                                        <p:tgtEl>
                                          <p:spTgt spid="2">
                                            <p:txEl>
                                              <p:pRg st="4" end="4"/>
                                            </p:txEl>
                                          </p:spTgt>
                                        </p:tgtEl>
                                      </p:cBhvr>
                                    </p:animEffect>
                                    <p:anim calcmode="lin" valueType="num">
                                      <p:cBhvr>
                                        <p:cTn id="3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2">
                                            <p:txEl>
                                              <p:pRg st="5" end="5"/>
                                            </p:txEl>
                                          </p:spTgt>
                                        </p:tgtEl>
                                        <p:attrNameLst>
                                          <p:attrName>style.visibility</p:attrName>
                                        </p:attrNameLst>
                                      </p:cBhvr>
                                      <p:to>
                                        <p:strVal val="visible"/>
                                      </p:to>
                                    </p:set>
                                    <p:animEffect transition="in" filter="fade">
                                      <p:cBhvr>
                                        <p:cTn id="38" dur="1000"/>
                                        <p:tgtEl>
                                          <p:spTgt spid="2">
                                            <p:txEl>
                                              <p:pRg st="5" end="5"/>
                                            </p:txEl>
                                          </p:spTgt>
                                        </p:tgtEl>
                                      </p:cBhvr>
                                    </p:animEffect>
                                    <p:anim calcmode="lin" valueType="num">
                                      <p:cBhvr>
                                        <p:cTn id="39"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p:cNvSpPr txBox="1">
            <a:spLocks/>
          </p:cNvSpPr>
          <p:nvPr/>
        </p:nvSpPr>
        <p:spPr>
          <a:xfrm>
            <a:off x="219075" y="1333500"/>
            <a:ext cx="8786813" cy="4767263"/>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6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vi-VN" sz="36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Times New Roman" panose="02020603050405020304" pitchFamily="18" charset="0"/>
              </a:rPr>
              <a:t>Mục đích của luận văn là vận dụng lý thuyết dao dộng ôtô để khảo sát tính toán đối với xe bus DAEWOO BC 212 MA</a:t>
            </a:r>
            <a:r>
              <a:rPr kumimoji="0" lang="en-US" sz="36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vi-VN" sz="36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Times New Roman" panose="02020603050405020304" pitchFamily="18" charset="0"/>
              </a:rPr>
              <a:t>từ đó đánh giá độ êm dịu của xe này. </a:t>
            </a:r>
            <a:endParaRPr kumimoji="0" lang="en-US" sz="36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6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vi-VN" sz="36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Times New Roman" panose="02020603050405020304" pitchFamily="18" charset="0"/>
              </a:rPr>
              <a:t>Đồng thời phân tích ảnh hưởng của hệ thống treo đến độ êm dịu để đề xuất tính toán đưa ra hệ thống treo tối ưu nhằm nâng cao độ êm dịu</a:t>
            </a:r>
            <a:r>
              <a:rPr kumimoji="0" lang="en-US" sz="36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Times New Roman" panose="02020603050405020304" pitchFamily="18" charset="0"/>
              </a:rPr>
              <a:t> của xe</a:t>
            </a:r>
            <a:r>
              <a:rPr kumimoji="0" lang="vi-VN" sz="36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Times New Roman" panose="02020603050405020304" pitchFamily="18" charset="0"/>
              </a:rPr>
              <a:t>.</a:t>
            </a:r>
            <a:endParaRPr kumimoji="0" lang="en-US" sz="36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3" name="Title 7"/>
          <p:cNvSpPr txBox="1">
            <a:spLocks/>
          </p:cNvSpPr>
          <p:nvPr/>
        </p:nvSpPr>
        <p:spPr>
          <a:xfrm>
            <a:off x="1447800" y="323850"/>
            <a:ext cx="7467600" cy="487363"/>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rgbClr val="180DA3"/>
                </a:solidFill>
                <a:effectLst/>
                <a:uLnTx/>
                <a:uFillTx/>
                <a:latin typeface="Times New Roman" panose="02020603050405020304" pitchFamily="18" charset="0"/>
                <a:ea typeface="+mj-ea"/>
                <a:cs typeface="Times New Roman" panose="02020603050405020304" pitchFamily="18" charset="0"/>
              </a:rPr>
              <a:t>MỤC ĐÍCH NGHIÊN CỨU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46760" y="1378013"/>
            <a:ext cx="9050480" cy="5293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457200" indent="-457200">
              <a:buFont typeface="Wingdings" panose="05000000000000000000" pitchFamily="2" charset="2"/>
              <a:buChar char="v"/>
            </a:pPr>
            <a:r>
              <a:rPr lang="en-US" sz="3200" dirty="0" err="1" smtClean="0">
                <a:latin typeface="Times New Roman" panose="02020603050405020304" pitchFamily="18" charset="0"/>
                <a:cs typeface="Times New Roman" panose="02020603050405020304" pitchFamily="18" charset="0"/>
              </a:rPr>
              <a:t>Hệ</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cản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giảm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chấn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tế</a:t>
            </a:r>
            <a:r>
              <a:rPr lang="en-US" sz="3200" dirty="0" smtClean="0">
                <a:latin typeface="Times New Roman" panose="02020603050405020304" pitchFamily="18" charset="0"/>
                <a:cs typeface="Times New Roman" panose="02020603050405020304" pitchFamily="18" charset="0"/>
              </a:rPr>
              <a:t>  :</a:t>
            </a:r>
          </a:p>
          <a:p>
            <a:r>
              <a:rPr lang="en-US" sz="3200" dirty="0" smtClean="0">
                <a:latin typeface="Times New Roman" panose="02020603050405020304" pitchFamily="18" charset="0"/>
                <a:cs typeface="Times New Roman" panose="02020603050405020304" pitchFamily="18" charset="0"/>
              </a:rPr>
              <a:t>     K</a:t>
            </a:r>
            <a:r>
              <a:rPr lang="en-US" sz="3200" baseline="-25000" dirty="0" smtClean="0">
                <a:latin typeface="Times New Roman" panose="02020603050405020304" pitchFamily="18" charset="0"/>
                <a:cs typeface="Times New Roman" panose="02020603050405020304" pitchFamily="18" charset="0"/>
              </a:rPr>
              <a:t>2t</a:t>
            </a:r>
            <a:r>
              <a:rPr lang="en-US" sz="3200" dirty="0">
                <a:latin typeface="Times New Roman" panose="02020603050405020304" pitchFamily="18" charset="0"/>
                <a:cs typeface="Times New Roman" panose="02020603050405020304" pitchFamily="18" charset="0"/>
              </a:rPr>
              <a:t>= 12042 (</a:t>
            </a:r>
            <a:r>
              <a:rPr lang="en-US" sz="3200" dirty="0" err="1">
                <a:latin typeface="Times New Roman" panose="02020603050405020304" pitchFamily="18" charset="0"/>
                <a:cs typeface="Times New Roman" panose="02020603050405020304" pitchFamily="18" charset="0"/>
              </a:rPr>
              <a:t>Nsec</a:t>
            </a:r>
            <a:r>
              <a:rPr lang="en-US" sz="3200" dirty="0">
                <a:latin typeface="Times New Roman" panose="02020603050405020304" pitchFamily="18" charset="0"/>
                <a:cs typeface="Times New Roman" panose="02020603050405020304" pitchFamily="18" charset="0"/>
              </a:rPr>
              <a:t>/m)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K</a:t>
            </a:r>
            <a:r>
              <a:rPr lang="en-US" sz="3200" baseline="-25000" dirty="0" smtClean="0">
                <a:latin typeface="Times New Roman" panose="02020603050405020304" pitchFamily="18" charset="0"/>
                <a:cs typeface="Times New Roman" panose="02020603050405020304" pitchFamily="18" charset="0"/>
              </a:rPr>
              <a:t>2s</a:t>
            </a:r>
            <a:r>
              <a:rPr lang="en-US" sz="3200" dirty="0" smtClean="0">
                <a:latin typeface="Times New Roman" panose="02020603050405020304" pitchFamily="18" charset="0"/>
                <a:cs typeface="Times New Roman" panose="02020603050405020304" pitchFamily="18" charset="0"/>
              </a:rPr>
              <a:t>= 14814 </a:t>
            </a:r>
            <a:r>
              <a:rPr lang="en-US" sz="3200" dirty="0">
                <a:latin typeface="Times New Roman" panose="02020603050405020304" pitchFamily="18" charset="0"/>
                <a:cs typeface="Times New Roman" panose="02020603050405020304" pitchFamily="18" charset="0"/>
              </a:rPr>
              <a:t>(</a:t>
            </a:r>
            <a:r>
              <a:rPr lang="en-US" sz="3200" dirty="0" err="1">
                <a:latin typeface="Times New Roman" panose="02020603050405020304" pitchFamily="18" charset="0"/>
                <a:cs typeface="Times New Roman" panose="02020603050405020304" pitchFamily="18" charset="0"/>
              </a:rPr>
              <a:t>Nsec</a:t>
            </a:r>
            <a:r>
              <a:rPr lang="en-US" sz="3200" dirty="0">
                <a:latin typeface="Times New Roman" panose="02020603050405020304" pitchFamily="18" charset="0"/>
                <a:cs typeface="Times New Roman" panose="02020603050405020304" pitchFamily="18" charset="0"/>
              </a:rPr>
              <a:t>/m</a:t>
            </a:r>
            <a:r>
              <a:rPr lang="en-US" sz="3200" dirty="0" smtClean="0">
                <a:latin typeface="Times New Roman" panose="02020603050405020304" pitchFamily="18" charset="0"/>
                <a:cs typeface="Times New Roman" panose="02020603050405020304" pitchFamily="18" charset="0"/>
              </a:rPr>
              <a:t>)</a:t>
            </a:r>
          </a:p>
          <a:p>
            <a:pPr marL="457200" indent="-457200">
              <a:buFont typeface="Wingdings" panose="05000000000000000000" pitchFamily="2" charset="2"/>
              <a:buChar char="v"/>
            </a:pPr>
            <a:r>
              <a:rPr lang="en-US" sz="3200" dirty="0" err="1">
                <a:latin typeface="Times New Roman" panose="02020603050405020304" pitchFamily="18" charset="0"/>
                <a:cs typeface="Times New Roman" panose="02020603050405020304" pitchFamily="18" charset="0"/>
              </a:rPr>
              <a:t>Hệ</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cản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giảm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chấn</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tối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ưu</a:t>
            </a:r>
            <a:r>
              <a:rPr lang="en-US" sz="3200" dirty="0" smtClean="0">
                <a:latin typeface="Times New Roman" panose="02020603050405020304" pitchFamily="18" charset="0"/>
                <a:cs typeface="Times New Roman" panose="02020603050405020304" pitchFamily="18" charset="0"/>
              </a:rPr>
              <a:t> :</a:t>
            </a:r>
          </a:p>
          <a:p>
            <a:r>
              <a:rPr lang="en-US" sz="3200" dirty="0" smtClean="0">
                <a:latin typeface="Times New Roman" panose="02020603050405020304" pitchFamily="18" charset="0"/>
                <a:cs typeface="Times New Roman" panose="02020603050405020304" pitchFamily="18" charset="0"/>
              </a:rPr>
              <a:t>     K</a:t>
            </a:r>
            <a:r>
              <a:rPr lang="en-US" sz="3200" baseline="-25000" dirty="0" smtClean="0">
                <a:latin typeface="Times New Roman" panose="02020603050405020304" pitchFamily="18" charset="0"/>
                <a:cs typeface="Times New Roman" panose="02020603050405020304" pitchFamily="18" charset="0"/>
              </a:rPr>
              <a:t>2t</a:t>
            </a: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20874 </a:t>
            </a:r>
            <a:r>
              <a:rPr lang="en-US" sz="3200" dirty="0">
                <a:latin typeface="Times New Roman" panose="02020603050405020304" pitchFamily="18" charset="0"/>
                <a:cs typeface="Times New Roman" panose="02020603050405020304" pitchFamily="18" charset="0"/>
              </a:rPr>
              <a:t>(</a:t>
            </a:r>
            <a:r>
              <a:rPr lang="en-US" sz="3200" dirty="0" err="1">
                <a:latin typeface="Times New Roman" panose="02020603050405020304" pitchFamily="18" charset="0"/>
                <a:cs typeface="Times New Roman" panose="02020603050405020304" pitchFamily="18" charset="0"/>
              </a:rPr>
              <a:t>Nsec</a:t>
            </a:r>
            <a:r>
              <a:rPr lang="en-US" sz="3200" dirty="0">
                <a:latin typeface="Times New Roman" panose="02020603050405020304" pitchFamily="18" charset="0"/>
                <a:cs typeface="Times New Roman" panose="02020603050405020304" pitchFamily="18" charset="0"/>
              </a:rPr>
              <a:t>/m)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K</a:t>
            </a:r>
            <a:r>
              <a:rPr lang="en-US" sz="3200" baseline="-25000" dirty="0">
                <a:latin typeface="Times New Roman" panose="02020603050405020304" pitchFamily="18" charset="0"/>
                <a:cs typeface="Times New Roman" panose="02020603050405020304" pitchFamily="18" charset="0"/>
              </a:rPr>
              <a:t>2s</a:t>
            </a: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22117 </a:t>
            </a:r>
            <a:r>
              <a:rPr lang="en-US" sz="3200" dirty="0">
                <a:latin typeface="Times New Roman" panose="02020603050405020304" pitchFamily="18" charset="0"/>
                <a:cs typeface="Times New Roman" panose="02020603050405020304" pitchFamily="18" charset="0"/>
              </a:rPr>
              <a:t>(</a:t>
            </a:r>
            <a:r>
              <a:rPr lang="en-US" sz="3200" dirty="0" err="1">
                <a:latin typeface="Times New Roman" panose="02020603050405020304" pitchFamily="18" charset="0"/>
                <a:cs typeface="Times New Roman" panose="02020603050405020304" pitchFamily="18" charset="0"/>
              </a:rPr>
              <a:t>Nsec</a:t>
            </a:r>
            <a:r>
              <a:rPr lang="en-US" sz="3200" dirty="0">
                <a:latin typeface="Times New Roman" panose="02020603050405020304" pitchFamily="18" charset="0"/>
                <a:cs typeface="Times New Roman" panose="02020603050405020304" pitchFamily="18" charset="0"/>
              </a:rPr>
              <a:t>/m</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n-US" sz="3200" dirty="0" smtClean="0">
                <a:latin typeface="Times New Roman" panose="02020603050405020304" pitchFamily="18" charset="0"/>
                <a:cs typeface="Times New Roman" panose="02020603050405020304" pitchFamily="18" charset="0"/>
              </a:rPr>
              <a:t>Ta </a:t>
            </a:r>
            <a:r>
              <a:rPr lang="en-US" sz="3200" dirty="0" err="1" smtClean="0">
                <a:latin typeface="Times New Roman" panose="02020603050405020304" pitchFamily="18" charset="0"/>
                <a:cs typeface="Times New Roman" panose="02020603050405020304" pitchFamily="18" charset="0"/>
              </a:rPr>
              <a:t>thấy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hệ</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cản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giảm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chấn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tế</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nhỏ</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hơn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hệ</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cản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giảm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chấn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tối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ưu</a:t>
            </a:r>
            <a:r>
              <a:rPr lang="en-US" sz="3200" dirty="0" smtClean="0">
                <a:latin typeface="Times New Roman" panose="02020603050405020304" pitchFamily="18" charset="0"/>
                <a:cs typeface="Times New Roman" panose="02020603050405020304" pitchFamily="18" charset="0"/>
              </a:rPr>
              <a:t>, K</a:t>
            </a:r>
            <a:r>
              <a:rPr lang="en-US" sz="3200" baseline="-25000" dirty="0" smtClean="0">
                <a:latin typeface="Times New Roman" panose="02020603050405020304" pitchFamily="18" charset="0"/>
                <a:cs typeface="Times New Roman" panose="02020603050405020304" pitchFamily="18" charset="0"/>
              </a:rPr>
              <a:t>2</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càng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nhỏ</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càng</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mất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tính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ổn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định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xe</a:t>
            </a:r>
            <a:r>
              <a:rPr lang="en-US" sz="3200" dirty="0" smtClean="0">
                <a:latin typeface="Times New Roman" panose="02020603050405020304" pitchFamily="18" charset="0"/>
                <a:cs typeface="Times New Roman" panose="02020603050405020304" pitchFamily="18" charset="0"/>
              </a:rPr>
              <a:t>.</a:t>
            </a:r>
          </a:p>
          <a:p>
            <a:pPr marL="457200" indent="-457200">
              <a:buFont typeface="Wingdings" panose="05000000000000000000" pitchFamily="2" charset="2"/>
              <a:buChar char="v"/>
            </a:pPr>
            <a:r>
              <a:rPr lang="en-US" sz="3200" dirty="0" err="1" smtClean="0">
                <a:latin typeface="Times New Roman" panose="02020603050405020304" pitchFamily="18" charset="0"/>
                <a:cs typeface="Times New Roman" panose="02020603050405020304" pitchFamily="18" charset="0"/>
              </a:rPr>
              <a:t>Như</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vậy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để</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tăng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độ</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êm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dịu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thì</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tăng</a:t>
            </a:r>
            <a:r>
              <a:rPr lang="en-US" sz="3200" dirty="0" smtClean="0">
                <a:latin typeface="Times New Roman" panose="02020603050405020304" pitchFamily="18" charset="0"/>
                <a:cs typeface="Times New Roman" panose="02020603050405020304" pitchFamily="18" charset="0"/>
              </a:rPr>
              <a:t> K</a:t>
            </a:r>
            <a:r>
              <a:rPr lang="en-US" sz="3200" baseline="-25000" dirty="0" smtClean="0">
                <a:latin typeface="Times New Roman" panose="02020603050405020304" pitchFamily="18" charset="0"/>
                <a:cs typeface="Times New Roman" panose="02020603050405020304" pitchFamily="18" charset="0"/>
              </a:rPr>
              <a:t>2</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nhưng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phải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tăng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tùy</a:t>
            </a:r>
            <a:r>
              <a:rPr lang="en-US" sz="3200" dirty="0" smtClean="0">
                <a:latin typeface="Times New Roman" panose="02020603050405020304" pitchFamily="18" charset="0"/>
                <a:cs typeface="Times New Roman" panose="02020603050405020304" pitchFamily="18" charset="0"/>
              </a:rPr>
              <a:t> ý </a:t>
            </a:r>
            <a:r>
              <a:rPr lang="en-US" sz="3200" dirty="0" err="1" smtClean="0">
                <a:latin typeface="Times New Roman" panose="02020603050405020304" pitchFamily="18" charset="0"/>
                <a:cs typeface="Times New Roman" panose="02020603050405020304" pitchFamily="18" charset="0"/>
              </a:rPr>
              <a:t>mà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chỉ</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tăng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đến</a:t>
            </a:r>
            <a:r>
              <a:rPr lang="en-US" sz="3200" dirty="0" smtClean="0">
                <a:latin typeface="Times New Roman" panose="02020603050405020304" pitchFamily="18" charset="0"/>
                <a:cs typeface="Times New Roman" panose="02020603050405020304" pitchFamily="18" charset="0"/>
              </a:rPr>
              <a:t> K</a:t>
            </a:r>
            <a:r>
              <a:rPr lang="en-US" sz="3200" baseline="-25000" dirty="0" smtClean="0">
                <a:latin typeface="Times New Roman" panose="02020603050405020304" pitchFamily="18" charset="0"/>
                <a:cs typeface="Times New Roman" panose="02020603050405020304" pitchFamily="18" charset="0"/>
              </a:rPr>
              <a:t>2</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tối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ưu</a:t>
            </a:r>
            <a:r>
              <a:rPr lang="en-US" sz="3200" dirty="0" smtClean="0">
                <a:latin typeface="Times New Roman" panose="02020603050405020304" pitchFamily="18" charset="0"/>
                <a:cs typeface="Times New Roman" panose="02020603050405020304" pitchFamily="18" charset="0"/>
              </a:rPr>
              <a:t>.</a:t>
            </a:r>
          </a:p>
          <a:p>
            <a:r>
              <a:rPr lang="pl-PL" sz="3200" dirty="0" smtClean="0">
                <a:latin typeface="Times New Roman" panose="02020603050405020304" pitchFamily="18" charset="0"/>
                <a:cs typeface="Times New Roman" panose="02020603050405020304" pitchFamily="18" charset="0"/>
              </a:rPr>
              <a:t> </a:t>
            </a:r>
            <a:endParaRPr lang="en-US" sz="3200" dirty="0" smtClean="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fade">
                                      <p:cBhvr>
                                        <p:cTn id="19" dur="1000"/>
                                        <p:tgtEl>
                                          <p:spTgt spid="2">
                                            <p:txEl>
                                              <p:pRg st="2" end="2"/>
                                            </p:txEl>
                                          </p:spTgt>
                                        </p:tgtEl>
                                      </p:cBhvr>
                                    </p:animEffect>
                                    <p:anim calcmode="lin" valueType="num">
                                      <p:cBhvr>
                                        <p:cTn id="20"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fade">
                                      <p:cBhvr>
                                        <p:cTn id="24" dur="1000"/>
                                        <p:tgtEl>
                                          <p:spTgt spid="2">
                                            <p:txEl>
                                              <p:pRg st="3" end="3"/>
                                            </p:txEl>
                                          </p:spTgt>
                                        </p:tgtEl>
                                      </p:cBhvr>
                                    </p:animEffect>
                                    <p:anim calcmode="lin" valueType="num">
                                      <p:cBhvr>
                                        <p:cTn id="2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Effect transition="in" filter="fade">
                                      <p:cBhvr>
                                        <p:cTn id="31" dur="1000"/>
                                        <p:tgtEl>
                                          <p:spTgt spid="2">
                                            <p:txEl>
                                              <p:pRg st="4" end="4"/>
                                            </p:txEl>
                                          </p:spTgt>
                                        </p:tgtEl>
                                      </p:cBhvr>
                                    </p:animEffect>
                                    <p:anim calcmode="lin" valueType="num">
                                      <p:cBhvr>
                                        <p:cTn id="3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2">
                                            <p:txEl>
                                              <p:pRg st="5" end="5"/>
                                            </p:txEl>
                                          </p:spTgt>
                                        </p:tgtEl>
                                        <p:attrNameLst>
                                          <p:attrName>style.visibility</p:attrName>
                                        </p:attrNameLst>
                                      </p:cBhvr>
                                      <p:to>
                                        <p:strVal val="visible"/>
                                      </p:to>
                                    </p:set>
                                    <p:animEffect transition="in" filter="fade">
                                      <p:cBhvr>
                                        <p:cTn id="38" dur="1000"/>
                                        <p:tgtEl>
                                          <p:spTgt spid="2">
                                            <p:txEl>
                                              <p:pRg st="5" end="5"/>
                                            </p:txEl>
                                          </p:spTgt>
                                        </p:tgtEl>
                                      </p:cBhvr>
                                    </p:animEffect>
                                    <p:anim calcmode="lin" valueType="num">
                                      <p:cBhvr>
                                        <p:cTn id="39"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93520" y="1368243"/>
            <a:ext cx="9050480" cy="6093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457200" indent="-457200">
              <a:buFont typeface="Wingdings" panose="05000000000000000000" pitchFamily="2" charset="2"/>
              <a:buChar char="v"/>
            </a:pPr>
            <a:r>
              <a:rPr lang="fr-FR" sz="3000" dirty="0" err="1">
                <a:latin typeface="Times New Roman" panose="02020603050405020304" pitchFamily="18" charset="0"/>
                <a:cs typeface="Times New Roman" panose="02020603050405020304" pitchFamily="18" charset="0"/>
              </a:rPr>
              <a:t>Sau</a:t>
            </a:r>
            <a:r>
              <a:rPr lang="fr-FR" sz="3000" dirty="0">
                <a:latin typeface="Times New Roman" panose="02020603050405020304" pitchFamily="18" charset="0"/>
                <a:cs typeface="Times New Roman" panose="02020603050405020304" pitchFamily="18" charset="0"/>
              </a:rPr>
              <a:t> khi </a:t>
            </a:r>
            <a:r>
              <a:rPr lang="fr-FR" sz="3000" dirty="0" err="1">
                <a:latin typeface="Times New Roman" panose="02020603050405020304" pitchFamily="18" charset="0"/>
                <a:cs typeface="Times New Roman" panose="02020603050405020304" pitchFamily="18" charset="0"/>
              </a:rPr>
              <a:t>kiểm</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tra</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lại</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độ</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võng</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tĩnh</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theo</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giá</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trị</a:t>
            </a:r>
            <a:r>
              <a:rPr lang="fr-FR" sz="3000" dirty="0">
                <a:latin typeface="Times New Roman" panose="02020603050405020304" pitchFamily="18" charset="0"/>
                <a:cs typeface="Times New Roman" panose="02020603050405020304" pitchFamily="18" charset="0"/>
              </a:rPr>
              <a:t> C</a:t>
            </a:r>
            <a:r>
              <a:rPr lang="fr-FR" sz="3000" baseline="-25000" dirty="0">
                <a:latin typeface="Times New Roman" panose="02020603050405020304" pitchFamily="18" charset="0"/>
                <a:cs typeface="Times New Roman" panose="02020603050405020304" pitchFamily="18" charset="0"/>
              </a:rPr>
              <a:t>2</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tối</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ưu</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và</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tính</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toán</a:t>
            </a:r>
            <a:r>
              <a:rPr lang="fr-FR" sz="3000" dirty="0">
                <a:latin typeface="Times New Roman" panose="02020603050405020304" pitchFamily="18" charset="0"/>
                <a:cs typeface="Times New Roman" panose="02020603050405020304" pitchFamily="18" charset="0"/>
              </a:rPr>
              <a:t> K</a:t>
            </a:r>
            <a:r>
              <a:rPr lang="fr-FR" sz="3000" baseline="-25000" dirty="0">
                <a:latin typeface="Times New Roman" panose="02020603050405020304" pitchFamily="18" charset="0"/>
                <a:cs typeface="Times New Roman" panose="02020603050405020304" pitchFamily="18" charset="0"/>
              </a:rPr>
              <a:t>2</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tối</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ưu</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thỏa</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mãn</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theo</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gia</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tốc</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thẳng</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đứng</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và</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tải</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trọng</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động</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thì</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được</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các</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thông</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số</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tối</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ưu</a:t>
            </a:r>
            <a:r>
              <a:rPr lang="fr-FR" sz="3000" dirty="0">
                <a:latin typeface="Times New Roman" panose="02020603050405020304" pitchFamily="18" charset="0"/>
                <a:cs typeface="Times New Roman" panose="02020603050405020304" pitchFamily="18" charset="0"/>
              </a:rPr>
              <a:t> là :</a:t>
            </a:r>
            <a:endParaRPr lang="en-US" sz="3000" dirty="0" smtClean="0">
              <a:latin typeface="Times New Roman" panose="02020603050405020304" pitchFamily="18" charset="0"/>
              <a:cs typeface="Times New Roman" panose="02020603050405020304" pitchFamily="18" charset="0"/>
            </a:endParaRPr>
          </a:p>
          <a:p>
            <a:r>
              <a:rPr lang="en-US" sz="3000" dirty="0" smtClean="0">
                <a:latin typeface="Times New Roman" panose="02020603050405020304" pitchFamily="18" charset="0"/>
                <a:cs typeface="Times New Roman" panose="02020603050405020304" pitchFamily="18" charset="0"/>
              </a:rPr>
              <a:t>      C</a:t>
            </a:r>
            <a:r>
              <a:rPr lang="en-US" sz="3000" baseline="-25000" dirty="0" smtClean="0">
                <a:latin typeface="Times New Roman" panose="02020603050405020304" pitchFamily="18" charset="0"/>
                <a:cs typeface="Times New Roman" panose="02020603050405020304" pitchFamily="18" charset="0"/>
              </a:rPr>
              <a:t>2t</a:t>
            </a:r>
            <a:r>
              <a:rPr lang="en-US" sz="3000" dirty="0" smtClean="0">
                <a:latin typeface="Times New Roman" panose="02020603050405020304" pitchFamily="18" charset="0"/>
                <a:cs typeface="Times New Roman" panose="02020603050405020304" pitchFamily="18" charset="0"/>
              </a:rPr>
              <a:t> </a:t>
            </a:r>
            <a:r>
              <a:rPr lang="en-US" sz="3000" dirty="0">
                <a:latin typeface="Times New Roman" panose="02020603050405020304" pitchFamily="18" charset="0"/>
                <a:cs typeface="Times New Roman" panose="02020603050405020304" pitchFamily="18" charset="0"/>
              </a:rPr>
              <a:t>= 58829 N/m  </a:t>
            </a:r>
            <a:r>
              <a:rPr lang="en-US" sz="3000" dirty="0" err="1">
                <a:latin typeface="Times New Roman" panose="02020603050405020304" pitchFamily="18" charset="0"/>
                <a:cs typeface="Times New Roman" panose="02020603050405020304" pitchFamily="18" charset="0"/>
              </a:rPr>
              <a:t>và</a:t>
            </a:r>
            <a:r>
              <a:rPr lang="en-US" sz="3000" dirty="0">
                <a:latin typeface="Times New Roman" panose="02020603050405020304" pitchFamily="18" charset="0"/>
                <a:cs typeface="Times New Roman" panose="02020603050405020304" pitchFamily="18" charset="0"/>
              </a:rPr>
              <a:t> C</a:t>
            </a:r>
            <a:r>
              <a:rPr lang="en-US" sz="3000" baseline="-25000" dirty="0">
                <a:latin typeface="Times New Roman" panose="02020603050405020304" pitchFamily="18" charset="0"/>
                <a:cs typeface="Times New Roman" panose="02020603050405020304" pitchFamily="18" charset="0"/>
              </a:rPr>
              <a:t>2s</a:t>
            </a:r>
            <a:r>
              <a:rPr lang="en-US" sz="3000" dirty="0">
                <a:latin typeface="Times New Roman" panose="02020603050405020304" pitchFamily="18" charset="0"/>
                <a:cs typeface="Times New Roman" panose="02020603050405020304" pitchFamily="18" charset="0"/>
              </a:rPr>
              <a:t> = 103410 </a:t>
            </a:r>
            <a:r>
              <a:rPr lang="en-US" sz="3000" dirty="0" smtClean="0">
                <a:latin typeface="Times New Roman" panose="02020603050405020304" pitchFamily="18" charset="0"/>
                <a:cs typeface="Times New Roman" panose="02020603050405020304" pitchFamily="18" charset="0"/>
              </a:rPr>
              <a:t>N/m</a:t>
            </a:r>
          </a:p>
          <a:p>
            <a:r>
              <a:rPr lang="en-US" sz="3000" dirty="0" smtClean="0">
                <a:latin typeface="Times New Roman" panose="02020603050405020304" pitchFamily="18" charset="0"/>
                <a:cs typeface="Times New Roman" panose="02020603050405020304" pitchFamily="18" charset="0"/>
              </a:rPr>
              <a:t>      K</a:t>
            </a:r>
            <a:r>
              <a:rPr lang="en-US" sz="3000" baseline="-25000" dirty="0" smtClean="0">
                <a:latin typeface="Times New Roman" panose="02020603050405020304" pitchFamily="18" charset="0"/>
                <a:cs typeface="Times New Roman" panose="02020603050405020304" pitchFamily="18" charset="0"/>
              </a:rPr>
              <a:t>2t</a:t>
            </a:r>
            <a:r>
              <a:rPr lang="en-US" sz="3000" dirty="0">
                <a:latin typeface="Times New Roman" panose="02020603050405020304" pitchFamily="18" charset="0"/>
                <a:cs typeface="Times New Roman" panose="02020603050405020304" pitchFamily="18" charset="0"/>
              </a:rPr>
              <a:t>= 20874 (</a:t>
            </a:r>
            <a:r>
              <a:rPr lang="en-US" sz="3000" dirty="0" err="1">
                <a:latin typeface="Times New Roman" panose="02020603050405020304" pitchFamily="18" charset="0"/>
                <a:cs typeface="Times New Roman" panose="02020603050405020304" pitchFamily="18" charset="0"/>
              </a:rPr>
              <a:t>Nsec</a:t>
            </a:r>
            <a:r>
              <a:rPr lang="en-US" sz="3000" dirty="0">
                <a:latin typeface="Times New Roman" panose="02020603050405020304" pitchFamily="18" charset="0"/>
                <a:cs typeface="Times New Roman" panose="02020603050405020304" pitchFamily="18" charset="0"/>
              </a:rPr>
              <a:t>/m) </a:t>
            </a:r>
            <a:r>
              <a:rPr lang="en-US" sz="3000" dirty="0" err="1">
                <a:latin typeface="Times New Roman" panose="02020603050405020304" pitchFamily="18" charset="0"/>
                <a:cs typeface="Times New Roman" panose="02020603050405020304" pitchFamily="18" charset="0"/>
              </a:rPr>
              <a:t>và</a:t>
            </a:r>
            <a:r>
              <a:rPr lang="en-US" sz="3000" dirty="0">
                <a:latin typeface="Times New Roman" panose="02020603050405020304" pitchFamily="18" charset="0"/>
                <a:cs typeface="Times New Roman" panose="02020603050405020304" pitchFamily="18" charset="0"/>
              </a:rPr>
              <a:t> K</a:t>
            </a:r>
            <a:r>
              <a:rPr lang="en-US" sz="3000" baseline="-25000" dirty="0">
                <a:latin typeface="Times New Roman" panose="02020603050405020304" pitchFamily="18" charset="0"/>
                <a:cs typeface="Times New Roman" panose="02020603050405020304" pitchFamily="18" charset="0"/>
              </a:rPr>
              <a:t>2s</a:t>
            </a:r>
            <a:r>
              <a:rPr lang="en-US" sz="3000" dirty="0">
                <a:latin typeface="Times New Roman" panose="02020603050405020304" pitchFamily="18" charset="0"/>
                <a:cs typeface="Times New Roman" panose="02020603050405020304" pitchFamily="18" charset="0"/>
              </a:rPr>
              <a:t>= 22117 (</a:t>
            </a:r>
            <a:r>
              <a:rPr lang="en-US" sz="3000" dirty="0" err="1">
                <a:latin typeface="Times New Roman" panose="02020603050405020304" pitchFamily="18" charset="0"/>
                <a:cs typeface="Times New Roman" panose="02020603050405020304" pitchFamily="18" charset="0"/>
              </a:rPr>
              <a:t>Nsec</a:t>
            </a:r>
            <a:r>
              <a:rPr lang="en-US" sz="3000" dirty="0">
                <a:latin typeface="Times New Roman" panose="02020603050405020304" pitchFamily="18" charset="0"/>
                <a:cs typeface="Times New Roman" panose="02020603050405020304" pitchFamily="18" charset="0"/>
              </a:rPr>
              <a:t>/m</a:t>
            </a:r>
            <a:r>
              <a:rPr lang="en-US" sz="3000" dirty="0" smtClean="0">
                <a:latin typeface="Times New Roman" panose="02020603050405020304" pitchFamily="18" charset="0"/>
                <a:cs typeface="Times New Roman" panose="02020603050405020304" pitchFamily="18" charset="0"/>
              </a:rPr>
              <a:t>)</a:t>
            </a:r>
            <a:endParaRPr lang="en-US" sz="3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n-US" sz="3000" dirty="0" err="1" smtClean="0">
                <a:latin typeface="Times New Roman" panose="02020603050405020304" pitchFamily="18" charset="0"/>
                <a:cs typeface="Times New Roman" panose="02020603050405020304" pitchFamily="18" charset="0"/>
              </a:rPr>
              <a:t>Các</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thông</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số</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này</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thỏa</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mãn</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độ</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êm</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dịu</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vì</a:t>
            </a:r>
            <a:r>
              <a:rPr lang="en-US" sz="3000" dirty="0" smtClean="0">
                <a:latin typeface="Times New Roman" panose="02020603050405020304" pitchFamily="18" charset="0"/>
                <a:cs typeface="Times New Roman" panose="02020603050405020304" pitchFamily="18" charset="0"/>
              </a:rPr>
              <a:t> </a:t>
            </a:r>
          </a:p>
          <a:p>
            <a:r>
              <a:rPr lang="en-US" sz="3000" dirty="0" smtClean="0">
                <a:latin typeface="Times New Roman" panose="02020603050405020304" pitchFamily="18" charset="0"/>
                <a:cs typeface="Times New Roman" panose="02020603050405020304" pitchFamily="18" charset="0"/>
              </a:rPr>
              <a:t>      C</a:t>
            </a:r>
            <a:r>
              <a:rPr lang="en-US" sz="3000" baseline="-25000" dirty="0" smtClean="0">
                <a:latin typeface="Times New Roman" panose="02020603050405020304" pitchFamily="18" charset="0"/>
                <a:cs typeface="Times New Roman" panose="02020603050405020304" pitchFamily="18" charset="0"/>
              </a:rPr>
              <a:t>2t</a:t>
            </a:r>
            <a:r>
              <a:rPr lang="en-US" sz="3000" dirty="0" smtClean="0">
                <a:latin typeface="Times New Roman" panose="02020603050405020304" pitchFamily="18" charset="0"/>
                <a:cs typeface="Times New Roman" panose="02020603050405020304" pitchFamily="18" charset="0"/>
              </a:rPr>
              <a:t> </a:t>
            </a:r>
            <a:r>
              <a:rPr lang="en-US" sz="3000" dirty="0">
                <a:latin typeface="Times New Roman" panose="02020603050405020304" pitchFamily="18" charset="0"/>
                <a:cs typeface="Times New Roman" panose="02020603050405020304" pitchFamily="18" charset="0"/>
              </a:rPr>
              <a:t>= 58829 </a:t>
            </a:r>
            <a:r>
              <a:rPr lang="en-US" sz="3000" dirty="0" smtClean="0">
                <a:latin typeface="Times New Roman" panose="02020603050405020304" pitchFamily="18" charset="0"/>
                <a:cs typeface="Times New Roman" panose="02020603050405020304" pitchFamily="18" charset="0"/>
              </a:rPr>
              <a:t>N/m </a:t>
            </a:r>
            <a:r>
              <a:rPr lang="fr-FR" sz="3000" dirty="0" smtClean="0">
                <a:latin typeface="Times New Roman" panose="02020603050405020304" pitchFamily="18" charset="0"/>
                <a:cs typeface="Times New Roman" panose="02020603050405020304" pitchFamily="18" charset="0"/>
              </a:rPr>
              <a:t>&gt; </a:t>
            </a:r>
            <a:r>
              <a:rPr lang="en-US" sz="3000" dirty="0">
                <a:latin typeface="Times New Roman" panose="02020603050405020304" pitchFamily="18" charset="0"/>
                <a:cs typeface="Times New Roman" panose="02020603050405020304" pitchFamily="18" charset="0"/>
              </a:rPr>
              <a:t>K</a:t>
            </a:r>
            <a:r>
              <a:rPr lang="en-US" sz="3000" baseline="-25000" dirty="0">
                <a:latin typeface="Times New Roman" panose="02020603050405020304" pitchFamily="18" charset="0"/>
                <a:cs typeface="Times New Roman" panose="02020603050405020304" pitchFamily="18" charset="0"/>
              </a:rPr>
              <a:t>2t</a:t>
            </a:r>
            <a:r>
              <a:rPr lang="en-US" sz="3000" dirty="0">
                <a:latin typeface="Times New Roman" panose="02020603050405020304" pitchFamily="18" charset="0"/>
                <a:cs typeface="Times New Roman" panose="02020603050405020304" pitchFamily="18" charset="0"/>
              </a:rPr>
              <a:t>= 20874 (</a:t>
            </a:r>
            <a:r>
              <a:rPr lang="en-US" sz="3000" dirty="0" err="1">
                <a:latin typeface="Times New Roman" panose="02020603050405020304" pitchFamily="18" charset="0"/>
                <a:cs typeface="Times New Roman" panose="02020603050405020304" pitchFamily="18" charset="0"/>
              </a:rPr>
              <a:t>Nsec</a:t>
            </a:r>
            <a:r>
              <a:rPr lang="en-US" sz="3000" dirty="0">
                <a:latin typeface="Times New Roman" panose="02020603050405020304" pitchFamily="18" charset="0"/>
                <a:cs typeface="Times New Roman" panose="02020603050405020304" pitchFamily="18" charset="0"/>
              </a:rPr>
              <a:t>/m) </a:t>
            </a:r>
            <a:r>
              <a:rPr lang="en-US" sz="3000" dirty="0" err="1" smtClean="0">
                <a:latin typeface="Times New Roman" panose="02020603050405020304" pitchFamily="18" charset="0"/>
                <a:cs typeface="Times New Roman" panose="02020603050405020304" pitchFamily="18" charset="0"/>
              </a:rPr>
              <a:t>và</a:t>
            </a:r>
            <a:r>
              <a:rPr lang="en-US" sz="3000" dirty="0" smtClean="0">
                <a:latin typeface="Times New Roman" panose="02020603050405020304" pitchFamily="18" charset="0"/>
                <a:cs typeface="Times New Roman" panose="02020603050405020304" pitchFamily="18" charset="0"/>
              </a:rPr>
              <a:t> </a:t>
            </a:r>
          </a:p>
          <a:p>
            <a:r>
              <a:rPr lang="en-US" sz="3000" dirty="0" smtClean="0">
                <a:latin typeface="Times New Roman" panose="02020603050405020304" pitchFamily="18" charset="0"/>
                <a:cs typeface="Times New Roman" panose="02020603050405020304" pitchFamily="18" charset="0"/>
              </a:rPr>
              <a:t>      C</a:t>
            </a:r>
            <a:r>
              <a:rPr lang="en-US" sz="3000" baseline="-25000" dirty="0" smtClean="0">
                <a:latin typeface="Times New Roman" panose="02020603050405020304" pitchFamily="18" charset="0"/>
                <a:cs typeface="Times New Roman" panose="02020603050405020304" pitchFamily="18" charset="0"/>
              </a:rPr>
              <a:t>2s</a:t>
            </a:r>
            <a:r>
              <a:rPr lang="en-US" sz="3000" dirty="0" smtClean="0">
                <a:latin typeface="Times New Roman" panose="02020603050405020304" pitchFamily="18" charset="0"/>
                <a:cs typeface="Times New Roman" panose="02020603050405020304" pitchFamily="18" charset="0"/>
              </a:rPr>
              <a:t> </a:t>
            </a:r>
            <a:r>
              <a:rPr lang="en-US" sz="3000" dirty="0">
                <a:latin typeface="Times New Roman" panose="02020603050405020304" pitchFamily="18" charset="0"/>
                <a:cs typeface="Times New Roman" panose="02020603050405020304" pitchFamily="18" charset="0"/>
              </a:rPr>
              <a:t>= 103410 </a:t>
            </a:r>
            <a:r>
              <a:rPr lang="en-US" sz="3000" dirty="0" smtClean="0">
                <a:latin typeface="Times New Roman" panose="02020603050405020304" pitchFamily="18" charset="0"/>
                <a:cs typeface="Times New Roman" panose="02020603050405020304" pitchFamily="18" charset="0"/>
              </a:rPr>
              <a:t>N/m </a:t>
            </a:r>
            <a:r>
              <a:rPr lang="fr-FR" sz="3000" dirty="0">
                <a:latin typeface="Times New Roman" panose="02020603050405020304" pitchFamily="18" charset="0"/>
                <a:cs typeface="Times New Roman" panose="02020603050405020304" pitchFamily="18" charset="0"/>
              </a:rPr>
              <a:t>&gt; </a:t>
            </a:r>
            <a:r>
              <a:rPr lang="en-US" sz="3000" dirty="0">
                <a:latin typeface="Times New Roman" panose="02020603050405020304" pitchFamily="18" charset="0"/>
                <a:cs typeface="Times New Roman" panose="02020603050405020304" pitchFamily="18" charset="0"/>
              </a:rPr>
              <a:t>K</a:t>
            </a:r>
            <a:r>
              <a:rPr lang="en-US" sz="3000" baseline="-25000" dirty="0">
                <a:latin typeface="Times New Roman" panose="02020603050405020304" pitchFamily="18" charset="0"/>
                <a:cs typeface="Times New Roman" panose="02020603050405020304" pitchFamily="18" charset="0"/>
              </a:rPr>
              <a:t>2s</a:t>
            </a:r>
            <a:r>
              <a:rPr lang="en-US" sz="3000" dirty="0">
                <a:latin typeface="Times New Roman" panose="02020603050405020304" pitchFamily="18" charset="0"/>
                <a:cs typeface="Times New Roman" panose="02020603050405020304" pitchFamily="18" charset="0"/>
              </a:rPr>
              <a:t>= 22117 (</a:t>
            </a:r>
            <a:r>
              <a:rPr lang="en-US" sz="3000" dirty="0" err="1">
                <a:latin typeface="Times New Roman" panose="02020603050405020304" pitchFamily="18" charset="0"/>
                <a:cs typeface="Times New Roman" panose="02020603050405020304" pitchFamily="18" charset="0"/>
              </a:rPr>
              <a:t>Nsec</a:t>
            </a:r>
            <a:r>
              <a:rPr lang="en-US" sz="3000" dirty="0">
                <a:latin typeface="Times New Roman" panose="02020603050405020304" pitchFamily="18" charset="0"/>
                <a:cs typeface="Times New Roman" panose="02020603050405020304" pitchFamily="18" charset="0"/>
              </a:rPr>
              <a:t>/m</a:t>
            </a:r>
            <a:r>
              <a:rPr lang="en-US" sz="3000" dirty="0" smtClean="0">
                <a:latin typeface="Times New Roman" panose="02020603050405020304" pitchFamily="18" charset="0"/>
                <a:cs typeface="Times New Roman" panose="02020603050405020304" pitchFamily="18" charset="0"/>
              </a:rPr>
              <a:t>)</a:t>
            </a:r>
            <a:endParaRPr lang="en-US" sz="3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fr-FR" sz="3000" dirty="0">
                <a:latin typeface="Times New Roman" panose="02020603050405020304" pitchFamily="18" charset="0"/>
                <a:cs typeface="Times New Roman" panose="02020603050405020304" pitchFamily="18" charset="0"/>
              </a:rPr>
              <a:t>Khi </a:t>
            </a:r>
            <a:r>
              <a:rPr lang="fr-FR" sz="3000" dirty="0" err="1">
                <a:latin typeface="Times New Roman" panose="02020603050405020304" pitchFamily="18" charset="0"/>
                <a:cs typeface="Times New Roman" panose="02020603050405020304" pitchFamily="18" charset="0"/>
              </a:rPr>
              <a:t>mà</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giá</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trị</a:t>
            </a:r>
            <a:r>
              <a:rPr lang="fr-FR" sz="3000" dirty="0">
                <a:latin typeface="Times New Roman" panose="02020603050405020304" pitchFamily="18" charset="0"/>
                <a:cs typeface="Times New Roman" panose="02020603050405020304" pitchFamily="18" charset="0"/>
              </a:rPr>
              <a:t> C</a:t>
            </a:r>
            <a:r>
              <a:rPr lang="fr-FR" sz="3000" baseline="-25000" dirty="0">
                <a:latin typeface="Times New Roman" panose="02020603050405020304" pitchFamily="18" charset="0"/>
                <a:cs typeface="Times New Roman" panose="02020603050405020304" pitchFamily="18" charset="0"/>
              </a:rPr>
              <a:t>2 </a:t>
            </a:r>
            <a:r>
              <a:rPr lang="fr-FR" sz="3000" dirty="0">
                <a:latin typeface="Times New Roman" panose="02020603050405020304" pitchFamily="18" charset="0"/>
                <a:cs typeface="Times New Roman" panose="02020603050405020304" pitchFamily="18" charset="0"/>
              </a:rPr>
              <a:t>&gt; K</a:t>
            </a:r>
            <a:r>
              <a:rPr lang="fr-FR" sz="3000" baseline="-25000" dirty="0">
                <a:latin typeface="Times New Roman" panose="02020603050405020304" pitchFamily="18" charset="0"/>
                <a:cs typeface="Times New Roman" panose="02020603050405020304" pitchFamily="18" charset="0"/>
              </a:rPr>
              <a:t>2</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thì</a:t>
            </a:r>
            <a:r>
              <a:rPr lang="fr-FR" sz="3000" dirty="0">
                <a:latin typeface="Times New Roman" panose="02020603050405020304" pitchFamily="18" charset="0"/>
                <a:cs typeface="Times New Roman" panose="02020603050405020304" pitchFamily="18" charset="0"/>
              </a:rPr>
              <a:t> dao </a:t>
            </a:r>
            <a:r>
              <a:rPr lang="fr-FR" sz="3000" dirty="0" err="1">
                <a:latin typeface="Times New Roman" panose="02020603050405020304" pitchFamily="18" charset="0"/>
                <a:cs typeface="Times New Roman" panose="02020603050405020304" pitchFamily="18" charset="0"/>
              </a:rPr>
              <a:t>động</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được</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dập</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tắt</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từ</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từ</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tạo</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sự</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êm</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dịu</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cho</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người</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ngồi</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trên</a:t>
            </a:r>
            <a:r>
              <a:rPr lang="fr-FR" sz="3000" dirty="0">
                <a:latin typeface="Times New Roman" panose="02020603050405020304" pitchFamily="18" charset="0"/>
                <a:cs typeface="Times New Roman" panose="02020603050405020304" pitchFamily="18" charset="0"/>
              </a:rPr>
              <a:t> </a:t>
            </a:r>
            <a:r>
              <a:rPr lang="fr-FR" sz="3000" dirty="0" err="1">
                <a:latin typeface="Times New Roman" panose="02020603050405020304" pitchFamily="18" charset="0"/>
                <a:cs typeface="Times New Roman" panose="02020603050405020304" pitchFamily="18" charset="0"/>
              </a:rPr>
              <a:t>xe</a:t>
            </a:r>
            <a:r>
              <a:rPr lang="fr-FR" sz="3000" dirty="0">
                <a:latin typeface="Times New Roman" panose="02020603050405020304" pitchFamily="18" charset="0"/>
                <a:cs typeface="Times New Roman" panose="02020603050405020304" pitchFamily="18" charset="0"/>
              </a:rPr>
              <a:t>. </a:t>
            </a:r>
            <a:endParaRPr lang="en-US" sz="3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endParaRPr lang="en-US" sz="30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endParaRPr lang="en-US" sz="3000" dirty="0" smtClean="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endParaRPr lang="en-US" sz="3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fade">
                                      <p:cBhvr>
                                        <p:cTn id="24" dur="1000"/>
                                        <p:tgtEl>
                                          <p:spTgt spid="2">
                                            <p:txEl>
                                              <p:pRg st="3" end="3"/>
                                            </p:txEl>
                                          </p:spTgt>
                                        </p:tgtEl>
                                      </p:cBhvr>
                                    </p:animEffect>
                                    <p:anim calcmode="lin" valueType="num">
                                      <p:cBhvr>
                                        <p:cTn id="2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Effect transition="in" filter="fade">
                                      <p:cBhvr>
                                        <p:cTn id="29" dur="1000"/>
                                        <p:tgtEl>
                                          <p:spTgt spid="2">
                                            <p:txEl>
                                              <p:pRg st="4" end="4"/>
                                            </p:txEl>
                                          </p:spTgt>
                                        </p:tgtEl>
                                      </p:cBhvr>
                                    </p:animEffect>
                                    <p:anim calcmode="lin" valueType="num">
                                      <p:cBhvr>
                                        <p:cTn id="30"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
                                            <p:txEl>
                                              <p:pRg st="5" end="5"/>
                                            </p:txEl>
                                          </p:spTgt>
                                        </p:tgtEl>
                                        <p:attrNameLst>
                                          <p:attrName>style.visibility</p:attrName>
                                        </p:attrNameLst>
                                      </p:cBhvr>
                                      <p:to>
                                        <p:strVal val="visible"/>
                                      </p:to>
                                    </p:set>
                                    <p:animEffect transition="in" filter="fade">
                                      <p:cBhvr>
                                        <p:cTn id="34" dur="1000"/>
                                        <p:tgtEl>
                                          <p:spTgt spid="2">
                                            <p:txEl>
                                              <p:pRg st="5" end="5"/>
                                            </p:txEl>
                                          </p:spTgt>
                                        </p:tgtEl>
                                      </p:cBhvr>
                                    </p:animEffect>
                                    <p:anim calcmode="lin" valueType="num">
                                      <p:cBhvr>
                                        <p:cTn id="35"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2">
                                            <p:txEl>
                                              <p:pRg st="6" end="6"/>
                                            </p:txEl>
                                          </p:spTgt>
                                        </p:tgtEl>
                                        <p:attrNameLst>
                                          <p:attrName>style.visibility</p:attrName>
                                        </p:attrNameLst>
                                      </p:cBhvr>
                                      <p:to>
                                        <p:strVal val="visible"/>
                                      </p:to>
                                    </p:set>
                                    <p:animEffect transition="in" filter="fade">
                                      <p:cBhvr>
                                        <p:cTn id="41" dur="1000"/>
                                        <p:tgtEl>
                                          <p:spTgt spid="2">
                                            <p:txEl>
                                              <p:pRg st="6" end="6"/>
                                            </p:txEl>
                                          </p:spTgt>
                                        </p:tgtEl>
                                      </p:cBhvr>
                                    </p:animEffect>
                                    <p:anim calcmode="lin" valueType="num">
                                      <p:cBhvr>
                                        <p:cTn id="42"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ordArt 3"/>
          <p:cNvSpPr>
            <a:spLocks noChangeArrowheads="1" noChangeShapeType="1" noTextEdit="1"/>
          </p:cNvSpPr>
          <p:nvPr/>
        </p:nvSpPr>
        <p:spPr bwMode="gray">
          <a:xfrm>
            <a:off x="195211" y="1481191"/>
            <a:ext cx="8846049" cy="1676400"/>
          </a:xfrm>
          <a:prstGeom prst="rect">
            <a:avLst/>
          </a:prstGeom>
        </p:spPr>
        <p:txBody>
          <a:bodyPr wrap="none" numCol="1" fromWordArt="1">
            <a:prstTxWarp prst="textDeflate">
              <a:avLst>
                <a:gd name="adj" fmla="val 0"/>
              </a:avLst>
            </a:prstTxWarp>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vi-VN" sz="5400" kern="10" dirty="0">
                <a:ln w="19050">
                  <a:solidFill>
                    <a:schemeClr val="bg1"/>
                  </a:solidFill>
                  <a:round/>
                  <a:headEnd/>
                  <a:tailEnd/>
                </a:ln>
                <a:gradFill rotWithShape="1">
                  <a:gsLst>
                    <a:gs pos="0">
                      <a:schemeClr val="tx1"/>
                    </a:gs>
                    <a:gs pos="100000">
                      <a:schemeClr val="accent1"/>
                    </a:gs>
                  </a:gsLst>
                  <a:lin ang="5400000" scaled="1"/>
                </a:gradFill>
                <a:effectLst>
                  <a:outerShdw dist="71842" dir="2700000" algn="ctr" rotWithShape="0">
                    <a:schemeClr val="bg2">
                      <a:alpha val="50000"/>
                    </a:schemeClr>
                  </a:outerShdw>
                </a:effectLst>
                <a:latin typeface="Verdana"/>
              </a:rPr>
              <a:t>CHÂN THÀNH CẢM ƠN QUÍ THẦY CÔ !</a:t>
            </a:r>
            <a:endParaRPr lang="en-US" sz="5400" kern="10" dirty="0">
              <a:ln w="19050">
                <a:solidFill>
                  <a:schemeClr val="bg1"/>
                </a:solidFill>
                <a:round/>
                <a:headEnd/>
                <a:tailEnd/>
              </a:ln>
              <a:gradFill rotWithShape="1">
                <a:gsLst>
                  <a:gs pos="0">
                    <a:schemeClr val="tx1"/>
                  </a:gs>
                  <a:gs pos="100000">
                    <a:schemeClr val="accent1"/>
                  </a:gs>
                </a:gsLst>
                <a:lin ang="5400000" scaled="1"/>
              </a:gradFill>
              <a:effectLst>
                <a:outerShdw dist="71842" dir="2700000" algn="ctr" rotWithShape="0">
                  <a:schemeClr val="bg2">
                    <a:alpha val="50000"/>
                  </a:schemeClr>
                </a:outerShdw>
              </a:effectLst>
              <a:latin typeface="Verdana"/>
            </a:endParaRPr>
          </a:p>
        </p:txBody>
      </p:sp>
      <p:pic>
        <p:nvPicPr>
          <p:cNvPr id="3" name="Picture 2" descr="https://encrypted-tbn0.gstatic.com/images?q=tbn:ANd9GcTnk2cFXhBgHJBB8PL-w38JF1tgHsa0RBNv4rtJNJqfujZFiUmW"/>
          <p:cNvPicPr>
            <a:picLocks noChangeAspect="1" noChangeArrowheads="1"/>
          </p:cNvPicPr>
          <p:nvPr/>
        </p:nvPicPr>
        <p:blipFill>
          <a:blip r:embed="rId2"/>
          <a:srcRect/>
          <a:stretch>
            <a:fillRect/>
          </a:stretch>
        </p:blipFill>
        <p:spPr bwMode="auto">
          <a:xfrm>
            <a:off x="3066294" y="3167865"/>
            <a:ext cx="2990864" cy="2972701"/>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28600" y="1295400"/>
            <a:ext cx="8786813" cy="4767263"/>
          </a:xfrm>
          <a:prstGeom prst="rect">
            <a:avLst/>
          </a:prstGeom>
        </p:spPr>
        <p:txBody>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vi-VN"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Từ những thông số ban đầu của xe bus DAEWOO BC 212 MA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ta</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xây</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dựng</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hệ</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phương</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trình</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vi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phân</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Dùng</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phần</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mềm</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Matlab</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giải</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hệ</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phương</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trình</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trên</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tìm</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ra</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các</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thông</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số</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và</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so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sánh</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với</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các</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tiêu</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chuẩn</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Từ</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đó</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đánh</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giá</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độ</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êm</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dịu</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của</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xe</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và</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đưa</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ra</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giải</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pháp</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cải</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tiến</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độ</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êm</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4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dịu</a:t>
            </a:r>
            <a:r>
              <a:rPr kumimoji="0" lang="en-US" sz="34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a:t>
            </a:r>
          </a:p>
          <a:p>
            <a:pPr marL="342900" marR="0" lvl="0" indent="-342900" algn="just" defTabSz="91440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en-US" sz="3000" b="0" i="0" u="none" strike="noStrike" kern="1200" cap="none" spc="0" normalizeH="0" baseline="0" noProof="0" dirty="0" smtClean="0">
              <a:ln>
                <a:noFill/>
              </a:ln>
              <a:solidFill>
                <a:schemeClr val="tx2"/>
              </a:solidFill>
              <a:effectLst/>
              <a:uLnTx/>
              <a:uFillTx/>
              <a:latin typeface="Times New Roman" panose="02020603050405020304" pitchFamily="18" charset="0"/>
              <a:ea typeface="+mn-ea"/>
              <a:cs typeface="Times New Roman" panose="02020603050405020304" pitchFamily="18" charset="0"/>
            </a:endParaRPr>
          </a:p>
        </p:txBody>
      </p:sp>
      <p:sp>
        <p:nvSpPr>
          <p:cNvPr id="3" name="Title 7"/>
          <p:cNvSpPr txBox="1">
            <a:spLocks/>
          </p:cNvSpPr>
          <p:nvPr/>
        </p:nvSpPr>
        <p:spPr>
          <a:xfrm>
            <a:off x="1447800" y="323850"/>
            <a:ext cx="7467600" cy="487363"/>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smtClean="0">
                <a:ln>
                  <a:noFill/>
                </a:ln>
                <a:solidFill>
                  <a:srgbClr val="1106EC"/>
                </a:solidFill>
                <a:effectLst/>
                <a:uLnTx/>
                <a:uFillTx/>
                <a:latin typeface="Times New Roman" panose="02020603050405020304" pitchFamily="18" charset="0"/>
                <a:ea typeface="+mj-ea"/>
                <a:cs typeface="Times New Roman" panose="02020603050405020304" pitchFamily="18" charset="0"/>
              </a:rPr>
              <a:t>PHƯƠNG PHÁP NGHIÊN CỨU</a:t>
            </a:r>
            <a:endParaRPr kumimoji="0" lang="en-US" sz="3600" b="1" i="0" u="none" strike="noStrike" kern="1200" cap="none" spc="0" normalizeH="0" baseline="0" noProof="0" dirty="0" smtClean="0">
              <a:ln>
                <a:noFill/>
              </a:ln>
              <a:solidFill>
                <a:srgbClr val="1106EC"/>
              </a:solidFill>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8"/>
          <p:cNvSpPr txBox="1">
            <a:spLocks/>
          </p:cNvSpPr>
          <p:nvPr/>
        </p:nvSpPr>
        <p:spPr>
          <a:xfrm>
            <a:off x="228600" y="1247775"/>
            <a:ext cx="8915400" cy="6149975"/>
          </a:xfrm>
          <a:prstGeom prst="rect">
            <a:avLst/>
          </a:prstGeom>
        </p:spPr>
        <p:txBody>
          <a:bodyPr>
            <a:sp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vi-VN"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Chương 1  	: Mở đầu</a:t>
            </a:r>
            <a:endParaRPr kumimoji="0" lang="en-US"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vi-VN"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Chương 2  	: Tổng quan về xe bus </a:t>
            </a:r>
            <a:endParaRPr kumimoji="0" lang="en-US"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vi-VN"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Chương 3 	: Các chỉ tiêu đánh giá độ êm dịu </a:t>
            </a:r>
            <a:r>
              <a:rPr kumimoji="0" lang="en-US" sz="3200" b="0"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xe</a:t>
            </a:r>
            <a:r>
              <a:rPr kumimoji="0" lang="vi-VN"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endParaRPr kumimoji="0" lang="en-US"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vi-VN"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Chương 4 	: Các thông số kết cấu và mô hình dao động của ôtô</a:t>
            </a:r>
            <a:endParaRPr kumimoji="0" lang="en-US"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vi-VN"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Chương 5  	: Cơ sở lý thuyết dao động</a:t>
            </a:r>
            <a:endParaRPr kumimoji="0" lang="en-US"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vi-VN"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Chương 6  </a:t>
            </a:r>
            <a:r>
              <a:rPr kumimoji="0" lang="en-US"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vi-VN"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Giải hệ phương trình dao động</a:t>
            </a:r>
            <a:endParaRPr kumimoji="0" lang="en-US"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vi-VN"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Chương 7 </a:t>
            </a:r>
            <a:r>
              <a:rPr kumimoji="0" lang="en-US"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vi-VN"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Đánh giá kết luận và hướng phát triển đề tài	</a:t>
            </a:r>
            <a:endParaRPr kumimoji="0" lang="en-US"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2"/>
              </a:solidFill>
              <a:effectLst/>
              <a:uLnTx/>
              <a:uFillTx/>
              <a:latin typeface="Times New Roman" panose="02020603050405020304" pitchFamily="18" charset="0"/>
              <a:ea typeface="+mn-ea"/>
              <a:cs typeface="Times New Roman" panose="02020603050405020304" pitchFamily="18" charset="0"/>
            </a:endParaRPr>
          </a:p>
        </p:txBody>
      </p:sp>
      <p:sp>
        <p:nvSpPr>
          <p:cNvPr id="4" name="Title 7"/>
          <p:cNvSpPr txBox="1">
            <a:spLocks/>
          </p:cNvSpPr>
          <p:nvPr/>
        </p:nvSpPr>
        <p:spPr>
          <a:xfrm>
            <a:off x="1447800" y="323850"/>
            <a:ext cx="7467600" cy="487363"/>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smtClean="0">
                <a:ln>
                  <a:noFill/>
                </a:ln>
                <a:solidFill>
                  <a:srgbClr val="1106EC"/>
                </a:solidFill>
                <a:effectLst/>
                <a:uLnTx/>
                <a:uFillTx/>
                <a:latin typeface="Times New Roman" panose="02020603050405020304" pitchFamily="18" charset="0"/>
                <a:ea typeface="+mj-ea"/>
                <a:cs typeface="Times New Roman" panose="02020603050405020304" pitchFamily="18" charset="0"/>
              </a:rPr>
              <a:t>NỘI DUNG</a:t>
            </a:r>
            <a:endParaRPr kumimoji="0" lang="en-US" sz="4400" b="1" i="0" u="none" strike="noStrike" kern="1200" cap="none" spc="0" normalizeH="0" baseline="0" noProof="0" dirty="0" smtClean="0">
              <a:ln>
                <a:noFill/>
              </a:ln>
              <a:solidFill>
                <a:srgbClr val="1106EC"/>
              </a:solidFill>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7"/>
          <p:cNvSpPr txBox="1">
            <a:spLocks/>
          </p:cNvSpPr>
          <p:nvPr/>
        </p:nvSpPr>
        <p:spPr>
          <a:xfrm>
            <a:off x="228600" y="1447800"/>
            <a:ext cx="8786813" cy="4943475"/>
          </a:xfrm>
          <a:prstGeom prst="rect">
            <a:avLst/>
          </a:prstGeom>
        </p:spPr>
        <p:txBody>
          <a:bodyPr>
            <a:spAutoFit/>
          </a:bodyPr>
          <a:lstStyle/>
          <a:p>
            <a:pPr marL="571500" marR="0" lvl="0" indent="-571500" algn="l" defTabSz="914400" rtl="0" eaLnBrk="1" fontAlgn="auto" latinLnBrk="0" hangingPunct="1">
              <a:lnSpc>
                <a:spcPct val="100000"/>
              </a:lnSpc>
              <a:spcBef>
                <a:spcPct val="20000"/>
              </a:spcBef>
              <a:spcAft>
                <a:spcPts val="0"/>
              </a:spcAft>
              <a:buClrTx/>
              <a:buSzTx/>
              <a:buFont typeface="Wingdings" panose="05000000000000000000" pitchFamily="2" charset="2"/>
              <a:buChar char="v"/>
              <a:tabLst/>
              <a:defRPr/>
            </a:pPr>
            <a:r>
              <a:rPr kumimoji="0" 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GIỚI THIỆU</a:t>
            </a:r>
          </a:p>
          <a:p>
            <a:pPr marL="571500" marR="0" lvl="0" indent="-571500" algn="l" defTabSz="914400" rtl="0" eaLnBrk="1" fontAlgn="auto" latinLnBrk="0" hangingPunct="1">
              <a:lnSpc>
                <a:spcPct val="100000"/>
              </a:lnSpc>
              <a:spcBef>
                <a:spcPct val="20000"/>
              </a:spcBef>
              <a:spcAft>
                <a:spcPts val="0"/>
              </a:spcAft>
              <a:buClrTx/>
              <a:buSzTx/>
              <a:buFont typeface="Wingdings" panose="05000000000000000000" pitchFamily="2" charset="2"/>
              <a:buChar char="v"/>
              <a:tabLst/>
              <a:defRPr/>
            </a:pPr>
            <a:endParaRPr kumimoji="0" lang="en-US"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571500" marR="0" lvl="0" indent="-571500" algn="l" defTabSz="914400" rtl="0" eaLnBrk="1" fontAlgn="auto" latinLnBrk="0" hangingPunct="1">
              <a:lnSpc>
                <a:spcPct val="100000"/>
              </a:lnSpc>
              <a:spcBef>
                <a:spcPct val="20000"/>
              </a:spcBef>
              <a:spcAft>
                <a:spcPts val="0"/>
              </a:spcAft>
              <a:buClrTx/>
              <a:buSzTx/>
              <a:buFont typeface="Wingdings" panose="05000000000000000000" pitchFamily="2" charset="2"/>
              <a:buChar char="v"/>
              <a:tabLst/>
              <a:defRPr/>
            </a:pPr>
            <a:r>
              <a:rPr kumimoji="0" 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CÁC THÔNG SỐ XE BUS DAEWOO BC212MA</a:t>
            </a:r>
            <a:endParaRPr kumimoji="0" lang="en-US"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None/>
              <a:tabLst/>
              <a:defRPr/>
            </a:pPr>
            <a:r>
              <a:rPr kumimoji="0" 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endParaRPr kumimoji="0" lang="en-US"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571500" marR="0" lvl="0" indent="-571500" algn="l" defTabSz="914400" rtl="0" eaLnBrk="1" fontAlgn="auto" latinLnBrk="0" hangingPunct="1">
              <a:lnSpc>
                <a:spcPct val="100000"/>
              </a:lnSpc>
              <a:spcBef>
                <a:spcPct val="20000"/>
              </a:spcBef>
              <a:spcAft>
                <a:spcPts val="0"/>
              </a:spcAft>
              <a:buClrTx/>
              <a:buSzTx/>
              <a:buFont typeface="Wingdings" panose="05000000000000000000" pitchFamily="2" charset="2"/>
              <a:buChar char="v"/>
              <a:tabLst/>
              <a:defRPr/>
            </a:pPr>
            <a:r>
              <a:rPr kumimoji="0" lang="en-US"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GIỚI THIỆU LOẠI HỆ THỐNG TREO SỬ DỤNG TRÊN XE BUS </a:t>
            </a:r>
            <a:r>
              <a:rPr kumimoji="0" lang="vi-VN"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DAEWOO BC 212 MA</a:t>
            </a:r>
            <a:endParaRPr kumimoji="0" lang="en-US"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4572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3" name="Title 9"/>
          <p:cNvSpPr txBox="1">
            <a:spLocks/>
          </p:cNvSpPr>
          <p:nvPr/>
        </p:nvSpPr>
        <p:spPr>
          <a:xfrm>
            <a:off x="895350" y="348"/>
            <a:ext cx="8020050" cy="1077218"/>
          </a:xfrm>
          <a:prstGeom prst="rect">
            <a:avLst/>
          </a:prstGeom>
        </p:spPr>
        <p:txBody>
          <a:bodyPr>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smtClean="0">
                <a:ln>
                  <a:noFill/>
                </a:ln>
                <a:solidFill>
                  <a:srgbClr val="1106EC"/>
                </a:solidFill>
                <a:effectLst/>
                <a:uLnTx/>
                <a:uFillTx/>
                <a:latin typeface="Times New Roman" panose="02020603050405020304" pitchFamily="18" charset="0"/>
                <a:ea typeface="+mj-ea"/>
                <a:cs typeface="Times New Roman" panose="02020603050405020304" pitchFamily="18" charset="0"/>
              </a:rPr>
              <a:t>CHƯƠNG 2 : TỔNG QUAN VỀ XE BUS DAEWOO BC212MA</a:t>
            </a:r>
            <a:endParaRPr kumimoji="0" lang="en-US" sz="4400" b="1" i="0" u="none" strike="noStrike" kern="1200" cap="none" spc="0" normalizeH="0" baseline="0" noProof="0" dirty="0" smtClean="0">
              <a:ln>
                <a:noFill/>
              </a:ln>
              <a:solidFill>
                <a:srgbClr val="1106EC"/>
              </a:solidFill>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6"/>
          <p:cNvSpPr txBox="1">
            <a:spLocks/>
          </p:cNvSpPr>
          <p:nvPr/>
        </p:nvSpPr>
        <p:spPr>
          <a:xfrm>
            <a:off x="228600" y="1447800"/>
            <a:ext cx="8786813" cy="6247864"/>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sz="30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3.1. ẢNH HƯỞNG CỦA DAO ĐỘNG ĐẾN NGƯỜI</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sz="30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endParaRPr kumimoji="0" lang="en-US" sz="3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sz="30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3.2. CÁC CHỈ TIÊU ĐÁNH GIÁ MỨC ĐỘ ÊM DỊU </a:t>
            </a:r>
          </a:p>
          <a:p>
            <a:pPr marL="342900" marR="0" lvl="0" indent="-34290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US" sz="30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571500" marR="0" lvl="0" indent="-571500" algn="l" defTabSz="914400" rtl="0" eaLnBrk="1" fontAlgn="base" latinLnBrk="0" hangingPunct="1">
              <a:lnSpc>
                <a:spcPct val="100000"/>
              </a:lnSpc>
              <a:spcBef>
                <a:spcPct val="0"/>
              </a:spcBef>
              <a:spcAft>
                <a:spcPct val="0"/>
              </a:spcAft>
              <a:buClrTx/>
              <a:buSzTx/>
              <a:buFont typeface="Wingdings" panose="05000000000000000000" pitchFamily="2" charset="2"/>
              <a:buChar char="v"/>
              <a:tabLst/>
              <a:defRPr/>
            </a:pP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Chỉ</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tiêu</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về</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tần</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số</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dao</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động</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p>
          <a:p>
            <a:pPr marL="571500" marR="0" lvl="0" indent="-571500" algn="l" defTabSz="914400" rtl="0" eaLnBrk="1" fontAlgn="base" latinLnBrk="0" hangingPunct="1">
              <a:lnSpc>
                <a:spcPct val="100000"/>
              </a:lnSpc>
              <a:spcBef>
                <a:spcPct val="0"/>
              </a:spcBef>
              <a:spcAft>
                <a:spcPct val="0"/>
              </a:spcAft>
              <a:buClrTx/>
              <a:buSzTx/>
              <a:buFont typeface="Wingdings" panose="05000000000000000000" pitchFamily="2" charset="2"/>
              <a:buChar char="v"/>
              <a:tabLst/>
              <a:defRPr/>
            </a:pPr>
            <a:endParaRPr kumimoji="0" lang="en-US" sz="36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571500" marR="0" lvl="0" indent="-571500" algn="l" defTabSz="914400" rtl="0" eaLnBrk="1" fontAlgn="base" latinLnBrk="0" hangingPunct="1">
              <a:lnSpc>
                <a:spcPct val="100000"/>
              </a:lnSpc>
              <a:spcBef>
                <a:spcPct val="0"/>
              </a:spcBef>
              <a:spcAft>
                <a:spcPct val="0"/>
              </a:spcAft>
              <a:buClrTx/>
              <a:buSzTx/>
              <a:buFont typeface="Wingdings" panose="05000000000000000000" pitchFamily="2" charset="2"/>
              <a:buChar char="v"/>
              <a:tabLst/>
              <a:defRPr/>
            </a:pP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Chỉ</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tiêu</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về</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gia</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tốc</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và</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vận</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tốc</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dao</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động</a:t>
            </a:r>
            <a:r>
              <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p>
          <a:p>
            <a:pPr marL="571500" marR="0" lvl="0" indent="-571500" algn="l" defTabSz="914400" rtl="0" eaLnBrk="1" fontAlgn="base" latinLnBrk="0" hangingPunct="1">
              <a:lnSpc>
                <a:spcPct val="100000"/>
              </a:lnSpc>
              <a:spcBef>
                <a:spcPct val="0"/>
              </a:spcBef>
              <a:spcAft>
                <a:spcPct val="0"/>
              </a:spcAft>
              <a:buClrTx/>
              <a:buSzTx/>
              <a:buFont typeface="Wingdings" panose="05000000000000000000" pitchFamily="2" charset="2"/>
              <a:buChar char="v"/>
              <a:tabLst/>
              <a:defRPr/>
            </a:pPr>
            <a:endPar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571500" marR="0" lvl="0" indent="-571500" algn="l" defTabSz="914400" rtl="0" eaLnBrk="1" fontAlgn="base" latinLnBrk="0" hangingPunct="1">
              <a:lnSpc>
                <a:spcPct val="100000"/>
              </a:lnSpc>
              <a:spcBef>
                <a:spcPct val="0"/>
              </a:spcBef>
              <a:spcAft>
                <a:spcPct val="0"/>
              </a:spcAft>
              <a:buClrTx/>
              <a:buSzTx/>
              <a:buFont typeface="Wingdings" panose="05000000000000000000" pitchFamily="2" charset="2"/>
              <a:buChar char="v"/>
              <a:tabLst/>
              <a:defRPr/>
            </a:pPr>
            <a:r>
              <a:rPr kumimoji="0" lang="vi-VN"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Tiêu chuẩn quốc tế về dao động ôtô </a:t>
            </a:r>
            <a:endParaRPr kumimoji="0" lang="en-US" sz="36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571500" marR="0" lvl="0" indent="-571500" algn="l" defTabSz="914400" rtl="0" eaLnBrk="1" fontAlgn="base" latinLnBrk="0" hangingPunct="1">
              <a:lnSpc>
                <a:spcPct val="100000"/>
              </a:lnSpc>
              <a:spcBef>
                <a:spcPct val="0"/>
              </a:spcBef>
              <a:spcAft>
                <a:spcPct val="0"/>
              </a:spcAft>
              <a:buClrTx/>
              <a:buSzTx/>
              <a:buFont typeface="Wingdings" panose="05000000000000000000" pitchFamily="2" charset="2"/>
              <a:buChar char="v"/>
              <a:tabLst/>
              <a:defRPr/>
            </a:pPr>
            <a:endParaRPr kumimoji="0" lang="en-US" sz="36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571500" marR="0" lvl="0" indent="-571500" algn="l" defTabSz="914400" rtl="0" eaLnBrk="1" fontAlgn="base" latinLnBrk="0" hangingPunct="1">
              <a:lnSpc>
                <a:spcPct val="100000"/>
              </a:lnSpc>
              <a:spcBef>
                <a:spcPct val="0"/>
              </a:spcBef>
              <a:spcAft>
                <a:spcPct val="0"/>
              </a:spcAft>
              <a:buClrTx/>
              <a:buSzTx/>
              <a:buFont typeface="Wingdings" panose="05000000000000000000" pitchFamily="2" charset="2"/>
              <a:buChar char="v"/>
              <a:tabLst/>
              <a:defRPr/>
            </a:pPr>
            <a:endParaRPr kumimoji="0" lang="en-US" sz="36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45720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US" sz="2800" b="0" i="0" u="none" strike="noStrike" kern="1200" cap="none" spc="0" normalizeH="0" baseline="0" noProof="0" dirty="0">
              <a:ln>
                <a:noFill/>
              </a:ln>
              <a:solidFill>
                <a:schemeClr val="tx2"/>
              </a:solidFill>
              <a:effectLst/>
              <a:uLnTx/>
              <a:uFillTx/>
              <a:latin typeface="Arial" charset="0"/>
              <a:ea typeface="+mn-ea"/>
              <a:cs typeface="+mn-cs"/>
            </a:endParaRPr>
          </a:p>
        </p:txBody>
      </p:sp>
      <p:sp>
        <p:nvSpPr>
          <p:cNvPr id="3" name="Title 8"/>
          <p:cNvSpPr txBox="1">
            <a:spLocks/>
          </p:cNvSpPr>
          <p:nvPr/>
        </p:nvSpPr>
        <p:spPr>
          <a:xfrm>
            <a:off x="1447800" y="28921"/>
            <a:ext cx="7467600" cy="1077218"/>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smtClean="0">
                <a:ln>
                  <a:noFill/>
                </a:ln>
                <a:solidFill>
                  <a:srgbClr val="1106EC"/>
                </a:solidFill>
                <a:effectLst/>
                <a:uLnTx/>
                <a:uFillTx/>
                <a:latin typeface="Times New Roman" panose="02020603050405020304" pitchFamily="18" charset="0"/>
                <a:ea typeface="+mn-ea"/>
                <a:cs typeface="Times New Roman" panose="02020603050405020304" pitchFamily="18" charset="0"/>
              </a:rPr>
              <a:t>CH</a:t>
            </a:r>
            <a:r>
              <a:rPr kumimoji="0" lang="vi-VN" sz="3200" b="1" i="0" u="none" strike="noStrike" kern="1200" cap="none" spc="0" normalizeH="0" baseline="0" noProof="0" smtClean="0">
                <a:ln>
                  <a:noFill/>
                </a:ln>
                <a:solidFill>
                  <a:srgbClr val="1106EC"/>
                </a:solidFill>
                <a:effectLst/>
                <a:uLnTx/>
                <a:uFillTx/>
                <a:latin typeface="Times New Roman" panose="02020603050405020304" pitchFamily="18" charset="0"/>
                <a:ea typeface="+mn-ea"/>
                <a:cs typeface="Times New Roman" panose="02020603050405020304" pitchFamily="18" charset="0"/>
              </a:rPr>
              <a:t>ƯƠNG </a:t>
            </a:r>
            <a:r>
              <a:rPr kumimoji="0" lang="en-US" sz="3200" b="1" i="0" u="none" strike="noStrike" kern="1200" cap="none" spc="0" normalizeH="0" baseline="0" noProof="0" smtClean="0">
                <a:ln>
                  <a:noFill/>
                </a:ln>
                <a:solidFill>
                  <a:srgbClr val="1106EC"/>
                </a:solidFill>
                <a:effectLst/>
                <a:uLnTx/>
                <a:uFillTx/>
                <a:latin typeface="Times New Roman" panose="02020603050405020304" pitchFamily="18" charset="0"/>
                <a:ea typeface="+mn-ea"/>
                <a:cs typeface="Times New Roman" panose="02020603050405020304" pitchFamily="18" charset="0"/>
              </a:rPr>
              <a:t>3</a:t>
            </a:r>
            <a:r>
              <a:rPr kumimoji="0" lang="vi-VN" sz="3200" b="1" i="0" u="none" strike="noStrike" kern="1200" cap="none" spc="0" normalizeH="0" baseline="0" noProof="0" smtClean="0">
                <a:ln>
                  <a:noFill/>
                </a:ln>
                <a:solidFill>
                  <a:srgbClr val="1106EC"/>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smtClean="0">
                <a:ln>
                  <a:noFill/>
                </a:ln>
                <a:solidFill>
                  <a:srgbClr val="1106EC"/>
                </a:solidFill>
                <a:effectLst/>
                <a:uLnTx/>
                <a:uFillTx/>
                <a:latin typeface="Times New Roman" panose="02020603050405020304" pitchFamily="18" charset="0"/>
                <a:ea typeface="+mn-ea"/>
                <a:cs typeface="Times New Roman" panose="02020603050405020304" pitchFamily="18" charset="0"/>
              </a:rPr>
              <a:t>CÁC CHỈ TIÊU ĐÁNH GIÁ ĐỘ ÊM DỊU CHUYỂN ĐỘNG XE</a:t>
            </a:r>
            <a:endParaRPr kumimoji="0" lang="en-US" sz="3200" b="0" i="0" u="none" strike="noStrike" kern="1200" cap="none" spc="0" normalizeH="0" baseline="0" noProof="0" dirty="0">
              <a:ln>
                <a:noFill/>
              </a:ln>
              <a:solidFill>
                <a:srgbClr val="1106EC"/>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1000"/>
                                        <p:tgtEl>
                                          <p:spTgt spid="2">
                                            <p:txEl>
                                              <p:pRg st="6" end="6"/>
                                            </p:txEl>
                                          </p:spTgt>
                                        </p:tgtEl>
                                      </p:cBhvr>
                                    </p:animEffect>
                                    <p:anim calcmode="lin" valueType="num">
                                      <p:cBhvr>
                                        <p:cTn id="29"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animEffect transition="in" filter="fade">
                                      <p:cBhvr>
                                        <p:cTn id="35" dur="1000"/>
                                        <p:tgtEl>
                                          <p:spTgt spid="2">
                                            <p:txEl>
                                              <p:pRg st="8" end="8"/>
                                            </p:txEl>
                                          </p:spTgt>
                                        </p:tgtEl>
                                      </p:cBhvr>
                                    </p:animEffect>
                                    <p:anim calcmode="lin" valueType="num">
                                      <p:cBhvr>
                                        <p:cTn id="36"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228600" y="1447800"/>
            <a:ext cx="8786813" cy="4767263"/>
          </a:xfrm>
          <a:prstGeom prst="rect">
            <a:avLst/>
          </a:prstGeom>
        </p:spPr>
        <p:txBody>
          <a:bodyPr/>
          <a:lstStyle/>
          <a:p>
            <a:pPr marL="571500" marR="0" lvl="0" indent="-571500" algn="l" defTabSz="914400" rtl="0" eaLnBrk="1" fontAlgn="auto" latinLnBrk="0" hangingPunct="1">
              <a:lnSpc>
                <a:spcPct val="100000"/>
              </a:lnSpc>
              <a:spcBef>
                <a:spcPct val="20000"/>
              </a:spcBef>
              <a:spcAft>
                <a:spcPts val="0"/>
              </a:spcAft>
              <a:buClrTx/>
              <a:buSzTx/>
              <a:buFont typeface="Wingdings" panose="05000000000000000000" pitchFamily="2" charset="2"/>
              <a:buChar char="v"/>
              <a:tabLst/>
              <a:defRPr/>
            </a:pP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Tiêu</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chuẩn</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về</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dao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động</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của</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Việt</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Nam :</a:t>
            </a:r>
          </a:p>
          <a:p>
            <a:pPr marL="571500" marR="0" lvl="0" indent="-571500" algn="l" defTabSz="914400" rtl="0" eaLnBrk="1" fontAlgn="auto" latinLnBrk="0" hangingPunct="1">
              <a:lnSpc>
                <a:spcPct val="100000"/>
              </a:lnSpc>
              <a:spcBef>
                <a:spcPct val="20000"/>
              </a:spcBef>
              <a:spcAft>
                <a:spcPts val="0"/>
              </a:spcAft>
              <a:buClrTx/>
              <a:buSzTx/>
              <a:buFont typeface="Wingdings" panose="05000000000000000000" pitchFamily="2" charset="2"/>
              <a:buChar char="v"/>
              <a:tabLst/>
              <a:defRPr/>
            </a:pP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Bảng</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sự</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phản</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ứng</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của</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cơ</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thể</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đối</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với</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những</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mức</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rung</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động</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khác</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err="1" smtClean="0">
                <a:ln>
                  <a:noFill/>
                </a:ln>
                <a:solidFill>
                  <a:schemeClr val="tx1"/>
                </a:solidFill>
                <a:effectLst/>
                <a:uLnTx/>
                <a:uFillTx/>
                <a:latin typeface="Times New Roman" panose="02020603050405020304" pitchFamily="18" charset="0"/>
                <a:ea typeface="+mn-ea"/>
                <a:cs typeface="Times New Roman" panose="02020603050405020304" pitchFamily="18" charset="0"/>
              </a:rPr>
              <a:t>nhau</a:t>
            </a:r>
            <a:r>
              <a:rPr kumimoji="0" lang="fr-FR" sz="32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 ( TCVN 6964 )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4572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3" name="Picture 2"/>
          <p:cNvPicPr>
            <a:picLocks noChangeAspect="1"/>
          </p:cNvPicPr>
          <p:nvPr/>
        </p:nvPicPr>
        <p:blipFill>
          <a:blip r:embed="rId2"/>
          <a:stretch>
            <a:fillRect/>
          </a:stretch>
        </p:blipFill>
        <p:spPr>
          <a:xfrm>
            <a:off x="1536700" y="3196813"/>
            <a:ext cx="6242845" cy="29507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 y="1331810"/>
            <a:ext cx="9067799" cy="4832092"/>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fr-FR" sz="3200" b="1" dirty="0" smtClean="0">
                <a:latin typeface="Times New Roman" panose="02020603050405020304" pitchFamily="18" charset="0"/>
                <a:cs typeface="Times New Roman" panose="02020603050405020304" pitchFamily="18" charset="0"/>
              </a:rPr>
              <a:t>4.1</a:t>
            </a:r>
            <a:r>
              <a:rPr lang="fr-FR" sz="3200" b="1" dirty="0">
                <a:latin typeface="Times New Roman" panose="02020603050405020304" pitchFamily="18" charset="0"/>
                <a:cs typeface="Times New Roman" panose="02020603050405020304" pitchFamily="18" charset="0"/>
              </a:rPr>
              <a:t>. KẾT CẤU HỆ DAO ĐỘNG ÔTÔ </a:t>
            </a:r>
          </a:p>
          <a:p>
            <a:pPr marL="571500" indent="-571500">
              <a:buFont typeface="Wingdings" panose="05000000000000000000" pitchFamily="2" charset="2"/>
              <a:buChar char="v"/>
            </a:pPr>
            <a:endParaRPr lang="en-US" sz="3200" dirty="0">
              <a:latin typeface="Times New Roman" panose="02020603050405020304" pitchFamily="18" charset="0"/>
              <a:cs typeface="Times New Roman" panose="02020603050405020304" pitchFamily="18" charset="0"/>
            </a:endParaRPr>
          </a:p>
          <a:p>
            <a:r>
              <a:rPr lang="fr-FR" sz="3200" b="1" dirty="0">
                <a:latin typeface="Times New Roman" panose="02020603050405020304" pitchFamily="18" charset="0"/>
                <a:cs typeface="Times New Roman" panose="02020603050405020304" pitchFamily="18" charset="0"/>
              </a:rPr>
              <a:t>4.2. KHÁI </a:t>
            </a:r>
            <a:r>
              <a:rPr lang="fr-FR" sz="3200" b="1" dirty="0" smtClean="0">
                <a:latin typeface="Times New Roman" panose="02020603050405020304" pitchFamily="18" charset="0"/>
                <a:cs typeface="Times New Roman" panose="02020603050405020304" pitchFamily="18" charset="0"/>
              </a:rPr>
              <a:t>NIỆM </a:t>
            </a:r>
            <a:r>
              <a:rPr lang="fr-FR" sz="3200" b="1" dirty="0">
                <a:latin typeface="Times New Roman" panose="02020603050405020304" pitchFamily="18" charset="0"/>
                <a:cs typeface="Times New Roman" panose="02020603050405020304" pitchFamily="18" charset="0"/>
              </a:rPr>
              <a:t>THÔNG SỐ TƯƠNG ĐƯƠNG </a:t>
            </a:r>
          </a:p>
          <a:p>
            <a:pPr marL="457200" indent="-457200">
              <a:buFont typeface="Wingdings" panose="05000000000000000000" pitchFamily="2" charset="2"/>
              <a:buChar char="v"/>
            </a:pPr>
            <a:endParaRPr lang="en-US" sz="3200" dirty="0">
              <a:latin typeface="Times New Roman" panose="02020603050405020304" pitchFamily="18" charset="0"/>
              <a:cs typeface="Times New Roman" panose="02020603050405020304" pitchFamily="18" charset="0"/>
            </a:endParaRPr>
          </a:p>
          <a:p>
            <a:r>
              <a:rPr lang="en-US" sz="3200" b="1" dirty="0">
                <a:latin typeface="Times New Roman" panose="02020603050405020304" pitchFamily="18" charset="0"/>
                <a:cs typeface="Times New Roman" panose="02020603050405020304" pitchFamily="18" charset="0"/>
              </a:rPr>
              <a:t>4.3. </a:t>
            </a:r>
            <a:r>
              <a:rPr lang="vi-VN" sz="3200" b="1" dirty="0">
                <a:latin typeface="Times New Roman" panose="02020603050405020304" pitchFamily="18" charset="0"/>
                <a:cs typeface="Times New Roman" panose="02020603050405020304" pitchFamily="18" charset="0"/>
              </a:rPr>
              <a:t>MÔ HÌNH DAO ĐỘNG CỦA XE </a:t>
            </a:r>
            <a:r>
              <a:rPr lang="fr-FR" sz="3200" b="1" dirty="0" smtClean="0">
                <a:latin typeface="Times New Roman" panose="02020603050405020304" pitchFamily="18" charset="0"/>
                <a:cs typeface="Times New Roman" panose="02020603050405020304" pitchFamily="18" charset="0"/>
              </a:rPr>
              <a:t> </a:t>
            </a:r>
            <a:r>
              <a:rPr lang="vi-VN" sz="3600" b="1" dirty="0">
                <a:latin typeface="Times New Roman" panose="02020603050405020304" pitchFamily="18" charset="0"/>
                <a:cs typeface="Times New Roman" panose="02020603050405020304" pitchFamily="18" charset="0"/>
              </a:rPr>
              <a:t>	</a:t>
            </a:r>
            <a:endParaRPr lang="en-US" sz="3600" b="1" dirty="0" smtClean="0">
              <a:latin typeface="Times New Roman" panose="02020603050405020304" pitchFamily="18" charset="0"/>
              <a:cs typeface="Times New Roman" panose="02020603050405020304" pitchFamily="18" charset="0"/>
            </a:endParaRPr>
          </a:p>
          <a:p>
            <a:pPr marL="571500" indent="-571500">
              <a:buFont typeface="Wingdings" panose="05000000000000000000" pitchFamily="2" charset="2"/>
              <a:buChar char="v"/>
            </a:pPr>
            <a:endParaRPr lang="en-US" sz="3600" b="1" dirty="0" smtClean="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r>
              <a:rPr lang="fr-FR" sz="3600" i="1" dirty="0" err="1">
                <a:latin typeface="Times New Roman" panose="02020603050405020304" pitchFamily="18" charset="0"/>
                <a:cs typeface="Times New Roman" panose="02020603050405020304" pitchFamily="18" charset="0"/>
              </a:rPr>
              <a:t>Mô</a:t>
            </a:r>
            <a:r>
              <a:rPr lang="fr-FR" sz="3600" i="1" dirty="0">
                <a:latin typeface="Times New Roman" panose="02020603050405020304" pitchFamily="18" charset="0"/>
                <a:cs typeface="Times New Roman" panose="02020603050405020304" pitchFamily="18" charset="0"/>
              </a:rPr>
              <a:t> </a:t>
            </a:r>
            <a:r>
              <a:rPr lang="fr-FR" sz="3600" i="1" dirty="0" err="1">
                <a:latin typeface="Times New Roman" panose="02020603050405020304" pitchFamily="18" charset="0"/>
                <a:cs typeface="Times New Roman" panose="02020603050405020304" pitchFamily="18" charset="0"/>
              </a:rPr>
              <a:t>hình</a:t>
            </a:r>
            <a:r>
              <a:rPr lang="fr-FR" sz="3600" i="1" dirty="0">
                <a:latin typeface="Times New Roman" panose="02020603050405020304" pitchFamily="18" charset="0"/>
                <a:cs typeface="Times New Roman" panose="02020603050405020304" pitchFamily="18" charset="0"/>
              </a:rPr>
              <a:t> dao </a:t>
            </a:r>
            <a:r>
              <a:rPr lang="fr-FR" sz="3600" i="1" dirty="0" err="1">
                <a:latin typeface="Times New Roman" panose="02020603050405020304" pitchFamily="18" charset="0"/>
                <a:cs typeface="Times New Roman" panose="02020603050405020304" pitchFamily="18" charset="0"/>
              </a:rPr>
              <a:t>động</a:t>
            </a:r>
            <a:r>
              <a:rPr lang="fr-FR" sz="3600" i="1" dirty="0">
                <a:latin typeface="Times New Roman" panose="02020603050405020304" pitchFamily="18" charset="0"/>
                <a:cs typeface="Times New Roman" panose="02020603050405020304" pitchFamily="18" charset="0"/>
              </a:rPr>
              <a:t> </a:t>
            </a:r>
            <a:r>
              <a:rPr lang="fr-FR" sz="3600" i="1" dirty="0" err="1">
                <a:latin typeface="Times New Roman" panose="02020603050405020304" pitchFamily="18" charset="0"/>
                <a:cs typeface="Times New Roman" panose="02020603050405020304" pitchFamily="18" charset="0"/>
              </a:rPr>
              <a:t>trong</a:t>
            </a:r>
            <a:r>
              <a:rPr lang="fr-FR" sz="3600" i="1" dirty="0">
                <a:latin typeface="Times New Roman" panose="02020603050405020304" pitchFamily="18" charset="0"/>
                <a:cs typeface="Times New Roman" panose="02020603050405020304" pitchFamily="18" charset="0"/>
              </a:rPr>
              <a:t> </a:t>
            </a:r>
            <a:r>
              <a:rPr lang="fr-FR" sz="3600" i="1" dirty="0" err="1">
                <a:latin typeface="Times New Roman" panose="02020603050405020304" pitchFamily="18" charset="0"/>
                <a:cs typeface="Times New Roman" panose="02020603050405020304" pitchFamily="18" charset="0"/>
              </a:rPr>
              <a:t>mặt</a:t>
            </a:r>
            <a:r>
              <a:rPr lang="fr-FR" sz="3600" i="1" dirty="0">
                <a:latin typeface="Times New Roman" panose="02020603050405020304" pitchFamily="18" charset="0"/>
                <a:cs typeface="Times New Roman" panose="02020603050405020304" pitchFamily="18" charset="0"/>
              </a:rPr>
              <a:t> </a:t>
            </a:r>
            <a:r>
              <a:rPr lang="fr-FR" sz="3600" i="1" dirty="0" err="1">
                <a:latin typeface="Times New Roman" panose="02020603050405020304" pitchFamily="18" charset="0"/>
                <a:cs typeface="Times New Roman" panose="02020603050405020304" pitchFamily="18" charset="0"/>
              </a:rPr>
              <a:t>phẳng</a:t>
            </a:r>
            <a:r>
              <a:rPr lang="fr-FR" sz="3600" i="1" dirty="0">
                <a:latin typeface="Times New Roman" panose="02020603050405020304" pitchFamily="18" charset="0"/>
                <a:cs typeface="Times New Roman" panose="02020603050405020304" pitchFamily="18" charset="0"/>
              </a:rPr>
              <a:t> </a:t>
            </a:r>
            <a:r>
              <a:rPr lang="fr-FR" sz="3600" i="1" dirty="0" err="1">
                <a:latin typeface="Times New Roman" panose="02020603050405020304" pitchFamily="18" charset="0"/>
                <a:cs typeface="Times New Roman" panose="02020603050405020304" pitchFamily="18" charset="0"/>
              </a:rPr>
              <a:t>dọc</a:t>
            </a:r>
            <a:r>
              <a:rPr lang="fr-FR" sz="3600" i="1" dirty="0">
                <a:latin typeface="Times New Roman" panose="02020603050405020304" pitchFamily="18" charset="0"/>
                <a:cs typeface="Times New Roman" panose="02020603050405020304" pitchFamily="18" charset="0"/>
              </a:rPr>
              <a:t> </a:t>
            </a:r>
            <a:endParaRPr lang="fr-FR" sz="3600" i="1" dirty="0" smtClean="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endParaRPr lang="fr-FR" sz="3600" i="1" dirty="0" smtClean="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r>
              <a:rPr lang="fr-FR" sz="3600" i="1" dirty="0" err="1">
                <a:latin typeface="Times New Roman" panose="02020603050405020304" pitchFamily="18" charset="0"/>
                <a:cs typeface="Times New Roman" panose="02020603050405020304" pitchFamily="18" charset="0"/>
              </a:rPr>
              <a:t>Mô</a:t>
            </a:r>
            <a:r>
              <a:rPr lang="fr-FR" sz="3600" i="1" dirty="0">
                <a:latin typeface="Times New Roman" panose="02020603050405020304" pitchFamily="18" charset="0"/>
                <a:cs typeface="Times New Roman" panose="02020603050405020304" pitchFamily="18" charset="0"/>
              </a:rPr>
              <a:t> </a:t>
            </a:r>
            <a:r>
              <a:rPr lang="fr-FR" sz="3600" i="1" dirty="0" err="1">
                <a:latin typeface="Times New Roman" panose="02020603050405020304" pitchFamily="18" charset="0"/>
                <a:cs typeface="Times New Roman" panose="02020603050405020304" pitchFamily="18" charset="0"/>
              </a:rPr>
              <a:t>hình</a:t>
            </a:r>
            <a:r>
              <a:rPr lang="fr-FR" sz="3600" i="1" dirty="0">
                <a:latin typeface="Times New Roman" panose="02020603050405020304" pitchFamily="18" charset="0"/>
                <a:cs typeface="Times New Roman" panose="02020603050405020304" pitchFamily="18" charset="0"/>
              </a:rPr>
              <a:t> dao </a:t>
            </a:r>
            <a:r>
              <a:rPr lang="fr-FR" sz="3600" i="1" dirty="0" err="1">
                <a:latin typeface="Times New Roman" panose="02020603050405020304" pitchFamily="18" charset="0"/>
                <a:cs typeface="Times New Roman" panose="02020603050405020304" pitchFamily="18" charset="0"/>
              </a:rPr>
              <a:t>động</a:t>
            </a:r>
            <a:r>
              <a:rPr lang="fr-FR" sz="3600" i="1" dirty="0">
                <a:latin typeface="Times New Roman" panose="02020603050405020304" pitchFamily="18" charset="0"/>
                <a:cs typeface="Times New Roman" panose="02020603050405020304" pitchFamily="18" charset="0"/>
              </a:rPr>
              <a:t> </a:t>
            </a:r>
            <a:r>
              <a:rPr lang="fr-FR" sz="3600" i="1" dirty="0" err="1">
                <a:latin typeface="Times New Roman" panose="02020603050405020304" pitchFamily="18" charset="0"/>
                <a:cs typeface="Times New Roman" panose="02020603050405020304" pitchFamily="18" charset="0"/>
              </a:rPr>
              <a:t>trong</a:t>
            </a:r>
            <a:r>
              <a:rPr lang="fr-FR" sz="3600" i="1" dirty="0">
                <a:latin typeface="Times New Roman" panose="02020603050405020304" pitchFamily="18" charset="0"/>
                <a:cs typeface="Times New Roman" panose="02020603050405020304" pitchFamily="18" charset="0"/>
              </a:rPr>
              <a:t> </a:t>
            </a:r>
            <a:r>
              <a:rPr lang="fr-FR" sz="3600" i="1" dirty="0" err="1">
                <a:latin typeface="Times New Roman" panose="02020603050405020304" pitchFamily="18" charset="0"/>
                <a:cs typeface="Times New Roman" panose="02020603050405020304" pitchFamily="18" charset="0"/>
              </a:rPr>
              <a:t>mặt</a:t>
            </a:r>
            <a:r>
              <a:rPr lang="fr-FR" sz="3600" i="1" dirty="0">
                <a:latin typeface="Times New Roman" panose="02020603050405020304" pitchFamily="18" charset="0"/>
                <a:cs typeface="Times New Roman" panose="02020603050405020304" pitchFamily="18" charset="0"/>
              </a:rPr>
              <a:t> </a:t>
            </a:r>
            <a:r>
              <a:rPr lang="fr-FR" sz="3600" i="1" dirty="0" err="1">
                <a:latin typeface="Times New Roman" panose="02020603050405020304" pitchFamily="18" charset="0"/>
                <a:cs typeface="Times New Roman" panose="02020603050405020304" pitchFamily="18" charset="0"/>
              </a:rPr>
              <a:t>phẳng</a:t>
            </a:r>
            <a:r>
              <a:rPr lang="fr-FR" sz="3600" i="1" dirty="0">
                <a:latin typeface="Times New Roman" panose="02020603050405020304" pitchFamily="18" charset="0"/>
                <a:cs typeface="Times New Roman" panose="02020603050405020304" pitchFamily="18" charset="0"/>
              </a:rPr>
              <a:t> </a:t>
            </a:r>
            <a:r>
              <a:rPr lang="fr-FR" sz="3600" i="1" dirty="0" err="1" smtClean="0">
                <a:latin typeface="Times New Roman" panose="02020603050405020304" pitchFamily="18" charset="0"/>
                <a:cs typeface="Times New Roman" panose="02020603050405020304" pitchFamily="18" charset="0"/>
              </a:rPr>
              <a:t>ngang</a:t>
            </a:r>
            <a:endParaRPr lang="en-US" sz="3600" dirty="0">
              <a:solidFill>
                <a:schemeClr val="tx2"/>
              </a:solidFill>
              <a:latin typeface="Times New Roman" panose="02020603050405020304" pitchFamily="18" charset="0"/>
              <a:cs typeface="Times New Roman" panose="02020603050405020304" pitchFamily="18" charset="0"/>
            </a:endParaRPr>
          </a:p>
        </p:txBody>
      </p:sp>
      <p:sp>
        <p:nvSpPr>
          <p:cNvPr id="3" name="Title 9"/>
          <p:cNvSpPr txBox="1">
            <a:spLocks/>
          </p:cNvSpPr>
          <p:nvPr/>
        </p:nvSpPr>
        <p:spPr>
          <a:xfrm>
            <a:off x="1447800" y="28921"/>
            <a:ext cx="7467600" cy="1077218"/>
          </a:xfrm>
          <a:prstGeom prst="rect">
            <a:avLst/>
          </a:prstGeom>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3200" b="1" i="0" u="none" strike="noStrike" kern="1200" cap="none" spc="0" normalizeH="0" baseline="0" noProof="0" dirty="0" smtClean="0">
                <a:ln>
                  <a:noFill/>
                </a:ln>
                <a:solidFill>
                  <a:srgbClr val="1106EC"/>
                </a:solidFill>
                <a:effectLst/>
                <a:uLnTx/>
                <a:uFillTx/>
                <a:latin typeface="Times New Roman" panose="02020603050405020304" pitchFamily="18" charset="0"/>
                <a:ea typeface="+mn-ea"/>
                <a:cs typeface="Times New Roman" panose="02020603050405020304" pitchFamily="18" charset="0"/>
              </a:rPr>
              <a:t>CH</a:t>
            </a:r>
            <a:r>
              <a:rPr kumimoji="0" lang="vi-VN" sz="3200" b="1" i="0" u="none" strike="noStrike" kern="1200" cap="none" spc="0" normalizeH="0" baseline="0" noProof="0" dirty="0" smtClean="0">
                <a:ln>
                  <a:noFill/>
                </a:ln>
                <a:solidFill>
                  <a:srgbClr val="1106EC"/>
                </a:solidFill>
                <a:effectLst/>
                <a:uLnTx/>
                <a:uFillTx/>
                <a:latin typeface="Times New Roman" panose="02020603050405020304" pitchFamily="18" charset="0"/>
                <a:ea typeface="+mn-ea"/>
                <a:cs typeface="Times New Roman" panose="02020603050405020304" pitchFamily="18" charset="0"/>
              </a:rPr>
              <a:t>ƯƠNG </a:t>
            </a:r>
            <a:r>
              <a:rPr kumimoji="0" lang="fr-FR" sz="3200" b="1" i="0" u="none" strike="noStrike" kern="1200" cap="none" spc="0" normalizeH="0" baseline="0" noProof="0" dirty="0" smtClean="0">
                <a:ln>
                  <a:noFill/>
                </a:ln>
                <a:solidFill>
                  <a:srgbClr val="1106EC"/>
                </a:solidFill>
                <a:effectLst/>
                <a:uLnTx/>
                <a:uFillTx/>
                <a:latin typeface="Times New Roman" panose="02020603050405020304" pitchFamily="18" charset="0"/>
                <a:ea typeface="+mn-ea"/>
                <a:cs typeface="Times New Roman" panose="02020603050405020304" pitchFamily="18" charset="0"/>
              </a:rPr>
              <a:t>4</a:t>
            </a:r>
            <a:r>
              <a:rPr kumimoji="0" lang="vi-VN" sz="3200" b="1" i="0" u="none" strike="noStrike" kern="1200" cap="none" spc="0" normalizeH="0" baseline="0" noProof="0" dirty="0" smtClean="0">
                <a:ln>
                  <a:noFill/>
                </a:ln>
                <a:solidFill>
                  <a:srgbClr val="1106EC"/>
                </a:solidFill>
                <a:effectLst/>
                <a:uLnTx/>
                <a:uFillTx/>
                <a:latin typeface="Times New Roman" panose="02020603050405020304" pitchFamily="18" charset="0"/>
                <a:ea typeface="+mn-ea"/>
                <a:cs typeface="Times New Roman" panose="02020603050405020304" pitchFamily="18" charset="0"/>
              </a:rPr>
              <a:t>: </a:t>
            </a:r>
            <a:r>
              <a:rPr kumimoji="0" lang="fr-FR" sz="3200" b="1" i="0" u="none" strike="noStrike" kern="1200" cap="none" spc="0" normalizeH="0" baseline="0" noProof="0" dirty="0" smtClean="0">
                <a:ln>
                  <a:noFill/>
                </a:ln>
                <a:solidFill>
                  <a:srgbClr val="1106EC"/>
                </a:solidFill>
                <a:effectLst/>
                <a:uLnTx/>
                <a:uFillTx/>
                <a:latin typeface="Times New Roman" panose="02020603050405020304" pitchFamily="18" charset="0"/>
                <a:ea typeface="+mn-ea"/>
                <a:cs typeface="Times New Roman" panose="02020603050405020304" pitchFamily="18" charset="0"/>
              </a:rPr>
              <a:t>CÁC THÔNG SỐ KẾT CẤU VÀ MÔ HÌNH DAO ĐỘNG  ÔTÔ</a:t>
            </a:r>
            <a:endParaRPr kumimoji="0" lang="en-US" sz="3200" b="0" i="0" u="none" strike="noStrike" kern="1200" cap="none" spc="0" normalizeH="0" baseline="0" noProof="0" dirty="0">
              <a:ln>
                <a:noFill/>
              </a:ln>
              <a:solidFill>
                <a:srgbClr val="1106EC"/>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1000"/>
                                        <p:tgtEl>
                                          <p:spTgt spid="2">
                                            <p:txEl>
                                              <p:pRg st="6" end="6"/>
                                            </p:txEl>
                                          </p:spTgt>
                                        </p:tgtEl>
                                      </p:cBhvr>
                                    </p:animEffect>
                                    <p:anim calcmode="lin" valueType="num">
                                      <p:cBhvr>
                                        <p:cTn id="29"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animEffect transition="in" filter="fade">
                                      <p:cBhvr>
                                        <p:cTn id="35" dur="1000"/>
                                        <p:tgtEl>
                                          <p:spTgt spid="2">
                                            <p:txEl>
                                              <p:pRg st="8" end="8"/>
                                            </p:txEl>
                                          </p:spTgt>
                                        </p:tgtEl>
                                      </p:cBhvr>
                                    </p:animEffect>
                                    <p:anim calcmode="lin" valueType="num">
                                      <p:cBhvr>
                                        <p:cTn id="36"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TotalTime>
  <Words>1311</Words>
  <Application>Microsoft Office PowerPoint</Application>
  <PresentationFormat>On-screen Show (4:3)</PresentationFormat>
  <Paragraphs>221</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mr.Hoa</dc:creator>
  <cp:lastModifiedBy>Admin</cp:lastModifiedBy>
  <cp:revision>5</cp:revision>
  <dcterms:created xsi:type="dcterms:W3CDTF">2016-01-06T17:15:49Z</dcterms:created>
  <dcterms:modified xsi:type="dcterms:W3CDTF">2016-08-06T02:25:45Z</dcterms:modified>
</cp:coreProperties>
</file>